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76" r:id="rId3"/>
    <p:sldId id="258" r:id="rId4"/>
    <p:sldId id="259" r:id="rId5"/>
    <p:sldId id="257" r:id="rId6"/>
    <p:sldId id="275" r:id="rId7"/>
    <p:sldId id="261" r:id="rId8"/>
    <p:sldId id="263" r:id="rId9"/>
    <p:sldId id="265" r:id="rId10"/>
    <p:sldId id="267" r:id="rId11"/>
    <p:sldId id="269" r:id="rId12"/>
    <p:sldId id="270" r:id="rId13"/>
    <p:sldId id="271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2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8" autoAdjust="0"/>
    <p:restoredTop sz="94660"/>
  </p:normalViewPr>
  <p:slideViewPr>
    <p:cSldViewPr showGuides="1">
      <p:cViewPr varScale="1">
        <p:scale>
          <a:sx n="69" d="100"/>
          <a:sy n="69" d="100"/>
        </p:scale>
        <p:origin x="15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36FB1-8458-4A81-9FCE-E6EB27618602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3951D-A577-42A4-BA3F-63C36802A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96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1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2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1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9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98884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08920"/>
            <a:ext cx="4040188" cy="3417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9888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8919"/>
            <a:ext cx="4041775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1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4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1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0888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1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0727"/>
            <a:ext cx="5486400" cy="37468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0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>
          <a:xfrm>
            <a:off x="0" y="6381328"/>
            <a:ext cx="9144000" cy="360040"/>
          </a:xfrm>
          <a:prstGeom prst="rect">
            <a:avLst/>
          </a:prstGeom>
          <a:solidFill>
            <a:srgbClr val="C32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74B269A-82B5-4A44-BF6B-85C5902E58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Kép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68529" cy="684042"/>
          </a:xfrm>
          <a:prstGeom prst="rect">
            <a:avLst/>
          </a:prstGeom>
        </p:spPr>
      </p:pic>
      <p:pic>
        <p:nvPicPr>
          <p:cNvPr id="8" name="Kép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7956376" y="332656"/>
            <a:ext cx="720080" cy="476686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3995936" y="345681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Astronomy ESFRI &amp; Research Infrastructure Cluster</a:t>
            </a:r>
          </a:p>
          <a:p>
            <a:pPr algn="r"/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 ASTERICS - 653477</a:t>
            </a:r>
          </a:p>
        </p:txBody>
      </p:sp>
    </p:spTree>
    <p:extLst>
      <p:ext uri="{BB962C8B-B14F-4D97-AF65-F5344CB8AC3E}">
        <p14:creationId xmlns:p14="http://schemas.microsoft.com/office/powerpoint/2010/main" val="85971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C32128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ASTERICS </a:t>
            </a:r>
            <a:br>
              <a:rPr lang="en-US" dirty="0" smtClean="0"/>
            </a:br>
            <a:r>
              <a:rPr lang="en-US" sz="2200" dirty="0" smtClean="0"/>
              <a:t>Addressing </a:t>
            </a:r>
            <a:r>
              <a:rPr lang="en-US" sz="2200" dirty="0"/>
              <a:t>Cross-Cutting Synergies and Common Challenges for the Next Decade Astronomy Facilities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23046"/>
            <a:ext cx="6400800" cy="268627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u="sng" dirty="0" smtClean="0"/>
              <a:t>Fabio Pasian</a:t>
            </a:r>
            <a:r>
              <a:rPr lang="en-US" dirty="0" smtClean="0"/>
              <a:t>*, Michael A. Garrett, Francoise Genova, Giovanni </a:t>
            </a:r>
            <a:r>
              <a:rPr lang="en-US" dirty="0" err="1" smtClean="0"/>
              <a:t>Lamanna</a:t>
            </a:r>
            <a:r>
              <a:rPr lang="en-US" dirty="0" smtClean="0"/>
              <a:t>, Stephen </a:t>
            </a:r>
            <a:r>
              <a:rPr lang="en-US" dirty="0" err="1" smtClean="0"/>
              <a:t>Serjeant</a:t>
            </a:r>
            <a:r>
              <a:rPr lang="en-US" dirty="0" smtClean="0"/>
              <a:t>, Arpad </a:t>
            </a:r>
            <a:r>
              <a:rPr lang="en-US" dirty="0" err="1" smtClean="0"/>
              <a:t>Szomoru</a:t>
            </a:r>
            <a:r>
              <a:rPr lang="en-US" dirty="0" smtClean="0"/>
              <a:t>,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Rob van der Meer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sz="2600" dirty="0" smtClean="0"/>
              <a:t>* Chair of the ASTERICS General Assembly</a:t>
            </a:r>
          </a:p>
        </p:txBody>
      </p:sp>
    </p:spTree>
    <p:extLst>
      <p:ext uri="{BB962C8B-B14F-4D97-AF65-F5344CB8AC3E}">
        <p14:creationId xmlns:p14="http://schemas.microsoft.com/office/powerpoint/2010/main" val="30265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WP4 – DADI</a:t>
            </a:r>
            <a:endParaRPr lang="en-US" dirty="0"/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277440" y="2132856"/>
            <a:ext cx="8687048" cy="3312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D</a:t>
            </a:r>
            <a:r>
              <a:rPr lang="en-US" sz="2400" dirty="0">
                <a:solidFill>
                  <a:srgbClr val="C00000"/>
                </a:solidFill>
              </a:rPr>
              <a:t>ata </a:t>
            </a:r>
            <a:r>
              <a:rPr lang="en-US" sz="2400" b="1" dirty="0">
                <a:solidFill>
                  <a:srgbClr val="C00000"/>
                </a:solidFill>
              </a:rPr>
              <a:t>A</a:t>
            </a:r>
            <a:r>
              <a:rPr lang="en-US" sz="2400" dirty="0">
                <a:solidFill>
                  <a:srgbClr val="C00000"/>
                </a:solidFill>
              </a:rPr>
              <a:t>ccess, </a:t>
            </a:r>
            <a:r>
              <a:rPr lang="en-US" sz="2400" b="1" dirty="0">
                <a:solidFill>
                  <a:srgbClr val="C00000"/>
                </a:solidFill>
              </a:rPr>
              <a:t>D</a:t>
            </a:r>
            <a:r>
              <a:rPr lang="en-US" sz="2400" dirty="0">
                <a:solidFill>
                  <a:srgbClr val="C00000"/>
                </a:solidFill>
              </a:rPr>
              <a:t>iscovery and </a:t>
            </a:r>
            <a:r>
              <a:rPr lang="en-US" sz="2400" b="1" dirty="0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nteroperability - </a:t>
            </a:r>
            <a:r>
              <a:rPr lang="en-US" sz="2400" i="1" dirty="0">
                <a:solidFill>
                  <a:srgbClr val="C00000"/>
                </a:solidFill>
              </a:rPr>
              <a:t>Lead: F. </a:t>
            </a:r>
            <a:r>
              <a:rPr lang="en-US" sz="2400" i="1" dirty="0" smtClean="0">
                <a:solidFill>
                  <a:srgbClr val="C00000"/>
                </a:solidFill>
              </a:rPr>
              <a:t>Genova</a:t>
            </a: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/>
              <a:t>Train and support wider astronomical community in scientific use of VO framework in particular for pathfinder data, gather their requirements and feedback</a:t>
            </a:r>
          </a:p>
          <a:p>
            <a:r>
              <a:rPr lang="en-US" sz="2400" dirty="0" smtClean="0"/>
              <a:t>Train </a:t>
            </a:r>
            <a:r>
              <a:rPr lang="en-US" sz="2400" dirty="0"/>
              <a:t>and support </a:t>
            </a:r>
            <a:r>
              <a:rPr lang="en-US" sz="2400" dirty="0" smtClean="0"/>
              <a:t>staff of ESFRI projects in Virtual </a:t>
            </a:r>
            <a:r>
              <a:rPr lang="en-US" sz="2400" dirty="0"/>
              <a:t>Observatory </a:t>
            </a:r>
            <a:r>
              <a:rPr lang="en-US" sz="2400" dirty="0" smtClean="0"/>
              <a:t>and </a:t>
            </a:r>
            <a:r>
              <a:rPr lang="en-US" sz="2400" dirty="0"/>
              <a:t>gather their requirements </a:t>
            </a:r>
            <a:endParaRPr lang="en-US" sz="2400" dirty="0" smtClean="0"/>
          </a:p>
          <a:p>
            <a:r>
              <a:rPr lang="en-US" sz="2400" dirty="0" smtClean="0"/>
              <a:t>Adapt VO framework </a:t>
            </a:r>
            <a:r>
              <a:rPr lang="en-US" sz="2400" dirty="0"/>
              <a:t>and tools </a:t>
            </a:r>
            <a:r>
              <a:rPr lang="en-US" sz="2400" dirty="0" smtClean="0"/>
              <a:t>to ESFRI projects needs, within the IVOA framework </a:t>
            </a:r>
          </a:p>
          <a:p>
            <a:endParaRPr lang="en-US" sz="20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10</a:t>
            </a:fld>
            <a:endParaRPr lang="en-US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908720"/>
            <a:ext cx="100012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2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WP5 – CLEOPATRA</a:t>
            </a:r>
            <a:endParaRPr lang="en-US" dirty="0"/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277440" y="2204864"/>
            <a:ext cx="8687048" cy="3312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C</a:t>
            </a:r>
            <a:r>
              <a:rPr lang="en-US" sz="2400" dirty="0">
                <a:solidFill>
                  <a:srgbClr val="C00000"/>
                </a:solidFill>
              </a:rPr>
              <a:t>onnecting </a:t>
            </a:r>
            <a:r>
              <a:rPr lang="en-US" sz="2400" b="1" dirty="0">
                <a:solidFill>
                  <a:srgbClr val="C00000"/>
                </a:solidFill>
              </a:rPr>
              <a:t>L</a:t>
            </a:r>
            <a:r>
              <a:rPr lang="en-US" sz="2400" dirty="0">
                <a:solidFill>
                  <a:srgbClr val="C00000"/>
                </a:solidFill>
              </a:rPr>
              <a:t>ocations of </a:t>
            </a:r>
            <a:r>
              <a:rPr lang="en-US" sz="2400" b="1" dirty="0">
                <a:solidFill>
                  <a:srgbClr val="C00000"/>
                </a:solidFill>
              </a:rPr>
              <a:t>E</a:t>
            </a:r>
            <a:r>
              <a:rPr lang="en-US" sz="2400" dirty="0">
                <a:solidFill>
                  <a:srgbClr val="C00000"/>
                </a:solidFill>
              </a:rPr>
              <a:t>SFRI </a:t>
            </a:r>
            <a:r>
              <a:rPr lang="en-US" sz="2400" b="1" dirty="0">
                <a:solidFill>
                  <a:srgbClr val="C00000"/>
                </a:solidFill>
              </a:rPr>
              <a:t>O</a:t>
            </a:r>
            <a:r>
              <a:rPr lang="en-US" sz="2400" dirty="0">
                <a:solidFill>
                  <a:srgbClr val="C00000"/>
                </a:solidFill>
              </a:rPr>
              <a:t>bservatories and </a:t>
            </a:r>
            <a:r>
              <a:rPr lang="en-US" sz="2400" b="1" dirty="0">
                <a:solidFill>
                  <a:srgbClr val="C00000"/>
                </a:solidFill>
              </a:rPr>
              <a:t>P</a:t>
            </a:r>
            <a:r>
              <a:rPr lang="en-US" sz="2400" dirty="0">
                <a:solidFill>
                  <a:srgbClr val="C00000"/>
                </a:solidFill>
              </a:rPr>
              <a:t>artners in </a:t>
            </a:r>
            <a:r>
              <a:rPr lang="en-US" sz="2400" b="1" dirty="0">
                <a:solidFill>
                  <a:srgbClr val="C00000"/>
                </a:solidFill>
              </a:rPr>
              <a:t>A</a:t>
            </a:r>
            <a:r>
              <a:rPr lang="en-US" sz="2400" dirty="0">
                <a:solidFill>
                  <a:srgbClr val="C00000"/>
                </a:solidFill>
              </a:rPr>
              <a:t>stronomy for </a:t>
            </a:r>
            <a:r>
              <a:rPr lang="en-US" sz="2400" b="1" dirty="0">
                <a:solidFill>
                  <a:srgbClr val="C00000"/>
                </a:solidFill>
              </a:rPr>
              <a:t>T</a:t>
            </a:r>
            <a:r>
              <a:rPr lang="en-US" sz="2400" dirty="0">
                <a:solidFill>
                  <a:srgbClr val="C00000"/>
                </a:solidFill>
              </a:rPr>
              <a:t>iming and </a:t>
            </a:r>
            <a:r>
              <a:rPr lang="en-US" sz="2400" b="1" dirty="0">
                <a:solidFill>
                  <a:srgbClr val="C00000"/>
                </a:solidFill>
              </a:rPr>
              <a:t>R</a:t>
            </a:r>
            <a:r>
              <a:rPr lang="en-US" sz="2400" dirty="0">
                <a:solidFill>
                  <a:srgbClr val="C00000"/>
                </a:solidFill>
              </a:rPr>
              <a:t>eal-time </a:t>
            </a:r>
            <a:r>
              <a:rPr lang="en-US" sz="2400" b="1" dirty="0">
                <a:solidFill>
                  <a:srgbClr val="C00000"/>
                </a:solidFill>
              </a:rPr>
              <a:t>A</a:t>
            </a:r>
            <a:r>
              <a:rPr lang="en-US" sz="2400" dirty="0">
                <a:solidFill>
                  <a:srgbClr val="C00000"/>
                </a:solidFill>
              </a:rPr>
              <a:t>lerts - </a:t>
            </a:r>
            <a:r>
              <a:rPr lang="en-US" sz="2400" i="1" dirty="0">
                <a:solidFill>
                  <a:srgbClr val="C00000"/>
                </a:solidFill>
              </a:rPr>
              <a:t>Lead: A. </a:t>
            </a:r>
            <a:r>
              <a:rPr lang="en-US" sz="2400" i="1" dirty="0" err="1">
                <a:solidFill>
                  <a:srgbClr val="C00000"/>
                </a:solidFill>
              </a:rPr>
              <a:t>Szomoru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</a:p>
          <a:p>
            <a:r>
              <a:rPr lang="en-US" sz="2400" dirty="0" smtClean="0"/>
              <a:t>Technology development for </a:t>
            </a:r>
            <a:r>
              <a:rPr lang="en-US" sz="2400" dirty="0" err="1" smtClean="0"/>
              <a:t>fibre</a:t>
            </a:r>
            <a:r>
              <a:rPr lang="en-US" sz="2400" dirty="0" smtClean="0"/>
              <a:t> connectors; relaying alerts; data streaming software; data dissemination (including ALMA </a:t>
            </a:r>
            <a:r>
              <a:rPr lang="en-US" sz="2400" dirty="0"/>
              <a:t>and </a:t>
            </a:r>
            <a:r>
              <a:rPr lang="en-US" sz="2400" dirty="0" smtClean="0"/>
              <a:t>E-ELT); advanced scheduling algorithms</a:t>
            </a:r>
          </a:p>
          <a:p>
            <a:r>
              <a:rPr lang="en-US" sz="2400" dirty="0" smtClean="0"/>
              <a:t>Builds </a:t>
            </a:r>
            <a:r>
              <a:rPr lang="en-US" sz="2400" dirty="0"/>
              <a:t>on WRE (White </a:t>
            </a:r>
            <a:r>
              <a:rPr lang="en-US" sz="2400" dirty="0" smtClean="0"/>
              <a:t>Rabbit Ethernet</a:t>
            </a:r>
            <a:r>
              <a:rPr lang="en-US" sz="2400" dirty="0"/>
              <a:t>) and the EC DG-</a:t>
            </a:r>
            <a:r>
              <a:rPr lang="en-US" sz="2400" dirty="0" err="1"/>
              <a:t>EXPReS</a:t>
            </a:r>
            <a:r>
              <a:rPr lang="en-US" sz="2400" dirty="0"/>
              <a:t>/NEXPRES </a:t>
            </a:r>
            <a:r>
              <a:rPr lang="en-US" sz="2400" dirty="0" smtClean="0"/>
              <a:t>projects</a:t>
            </a:r>
          </a:p>
          <a:p>
            <a:endParaRPr lang="en-US" sz="20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11</a:t>
            </a:fld>
            <a:endParaRPr lang="en-US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334" y="908720"/>
            <a:ext cx="9647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53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 integration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67394"/>
            <a:ext cx="6912768" cy="430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350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137323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Project supported </a:t>
            </a:r>
            <a:r>
              <a:rPr lang="en-US" sz="2400" dirty="0"/>
              <a:t>and endorsed by the main players of the multi-disciplinary astronomy and </a:t>
            </a:r>
            <a:r>
              <a:rPr lang="en-US" sz="2400" dirty="0" err="1"/>
              <a:t>astroparticle</a:t>
            </a:r>
            <a:r>
              <a:rPr lang="en-US" sz="2400" dirty="0"/>
              <a:t> physics communities</a:t>
            </a:r>
          </a:p>
          <a:p>
            <a:r>
              <a:rPr lang="en-GB" sz="2400" dirty="0" smtClean="0"/>
              <a:t>Programme closely modelled on ASTRONET priorities </a:t>
            </a:r>
            <a:r>
              <a:rPr lang="en-GB" sz="2400" dirty="0" smtClean="0">
                <a:sym typeface="Wingdings" panose="05000000000000000000" pitchFamily="2" charset="2"/>
              </a:rPr>
              <a:t> a</a:t>
            </a:r>
            <a:r>
              <a:rPr lang="en-GB" sz="2400" dirty="0" smtClean="0"/>
              <a:t>ims to tackle common problems, solutions, and cross-facility synergies</a:t>
            </a:r>
          </a:p>
          <a:p>
            <a:r>
              <a:rPr lang="en-GB" sz="2400" dirty="0" smtClean="0"/>
              <a:t>Strong focus on “interoperability” - enabling multi-messenger / multi-wavelength astronomy</a:t>
            </a:r>
          </a:p>
          <a:p>
            <a:r>
              <a:rPr lang="en-GB" sz="2400" dirty="0" smtClean="0"/>
              <a:t>Best practice platforms, interfaces, education, impact monitoring</a:t>
            </a:r>
          </a:p>
          <a:p>
            <a:r>
              <a:rPr lang="en-GB" sz="2400" dirty="0" smtClean="0"/>
              <a:t>Challenging, but feasible - </a:t>
            </a:r>
            <a:r>
              <a:rPr lang="en-GB" sz="2400" u="sng" dirty="0"/>
              <a:t>networking</a:t>
            </a:r>
            <a:r>
              <a:rPr lang="en-GB" sz="2400" dirty="0"/>
              <a:t> </a:t>
            </a:r>
            <a:r>
              <a:rPr lang="en-GB" sz="2400" dirty="0" smtClean="0"/>
              <a:t>needed to avoid duplication</a:t>
            </a:r>
          </a:p>
          <a:p>
            <a:r>
              <a:rPr lang="en-GB" sz="2400" dirty="0" smtClean="0"/>
              <a:t>Measure of ASTERICS success is take-up by the ESFRI projects, their precursors and the other projects involved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9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864096"/>
          </a:xfrm>
        </p:spPr>
        <p:txBody>
          <a:bodyPr/>
          <a:lstStyle/>
          <a:p>
            <a:r>
              <a:rPr lang="en-GB" dirty="0" smtClean="0"/>
              <a:t>Thank you for your patience! </a:t>
            </a:r>
            <a:endParaRPr lang="en-GB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9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100" dirty="0"/>
              <a:t>The European Strategy Forum on Research Infrastructures (ESFRI</a:t>
            </a:r>
            <a:r>
              <a:rPr lang="en-US" sz="3100" dirty="0" smtClean="0"/>
              <a:t>) is </a:t>
            </a:r>
            <a:r>
              <a:rPr lang="en-US" sz="3100" dirty="0"/>
              <a:t>a strategic instrument to develop the scientific integration of </a:t>
            </a:r>
            <a:r>
              <a:rPr lang="en-US" sz="3100" dirty="0" smtClean="0"/>
              <a:t>Europe</a:t>
            </a:r>
          </a:p>
          <a:p>
            <a:pPr>
              <a:lnSpc>
                <a:spcPct val="120000"/>
              </a:lnSpc>
            </a:pPr>
            <a:r>
              <a:rPr lang="en-US" sz="3100" dirty="0" smtClean="0"/>
              <a:t>For the Astronomy </a:t>
            </a:r>
            <a:r>
              <a:rPr lang="en-US" sz="3100" dirty="0"/>
              <a:t>and </a:t>
            </a:r>
            <a:r>
              <a:rPr lang="en-US" sz="3100" dirty="0" err="1" smtClean="0"/>
              <a:t>Astroparticles</a:t>
            </a:r>
            <a:r>
              <a:rPr lang="en-US" sz="3100" dirty="0" smtClean="0"/>
              <a:t> communities ESFRI has </a:t>
            </a:r>
            <a:r>
              <a:rPr lang="en-US" sz="3100" dirty="0"/>
              <a:t>identified four facilities whose science cases are so </a:t>
            </a:r>
            <a:r>
              <a:rPr lang="en-US" sz="3100" dirty="0" smtClean="0"/>
              <a:t>out-standing that </a:t>
            </a:r>
            <a:r>
              <a:rPr lang="en-US" sz="3100" dirty="0"/>
              <a:t>they can be considered as the main (ground-based) priorities </a:t>
            </a:r>
            <a:r>
              <a:rPr lang="en-US" sz="3100" dirty="0" smtClean="0"/>
              <a:t>in Europe: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Square </a:t>
            </a:r>
            <a:r>
              <a:rPr lang="en-US" dirty="0" err="1"/>
              <a:t>Kilometre</a:t>
            </a:r>
            <a:r>
              <a:rPr lang="en-US" dirty="0"/>
              <a:t> Array (SKA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Cherenkov Telescope Array (CTA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the km</a:t>
            </a:r>
            <a:r>
              <a:rPr lang="en-US" baseline="30000" dirty="0" smtClean="0"/>
              <a:t>3</a:t>
            </a:r>
            <a:r>
              <a:rPr lang="en-US" dirty="0" smtClean="0"/>
              <a:t> Neutrino Telescope (KM3NeT)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European Extremely Large Telescope (E-ELT</a:t>
            </a:r>
            <a:r>
              <a:rPr lang="en-US" dirty="0" smtClean="0"/>
              <a:t>) </a:t>
            </a:r>
            <a:endParaRPr lang="en-GB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9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ASTERICS 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2" cy="4137323"/>
          </a:xfrm>
        </p:spPr>
        <p:txBody>
          <a:bodyPr>
            <a:noAutofit/>
          </a:bodyPr>
          <a:lstStyle/>
          <a:p>
            <a:r>
              <a:rPr lang="en-US" sz="2600" dirty="0" smtClean="0"/>
              <a:t>Astronomy</a:t>
            </a:r>
            <a:r>
              <a:rPr lang="en-US" sz="2600" dirty="0"/>
              <a:t> </a:t>
            </a:r>
            <a:r>
              <a:rPr lang="en-US" sz="2600" dirty="0" smtClean="0"/>
              <a:t>ESFRI</a:t>
            </a:r>
            <a:r>
              <a:rPr lang="en-US" sz="2600" dirty="0"/>
              <a:t> </a:t>
            </a:r>
            <a:r>
              <a:rPr lang="en-US" sz="2600" dirty="0" smtClean="0"/>
              <a:t>Research</a:t>
            </a:r>
            <a:r>
              <a:rPr lang="en-US" sz="2600" dirty="0"/>
              <a:t> </a:t>
            </a:r>
            <a:r>
              <a:rPr lang="en-US" sz="2600" dirty="0" smtClean="0"/>
              <a:t>Infrastructure</a:t>
            </a:r>
            <a:r>
              <a:rPr lang="en-US" sz="2600" dirty="0"/>
              <a:t> </a:t>
            </a:r>
            <a:r>
              <a:rPr lang="en-US" sz="2600" dirty="0" err="1" smtClean="0"/>
              <a:t>CluSter</a:t>
            </a:r>
            <a:r>
              <a:rPr lang="en-US" sz="2600" dirty="0"/>
              <a:t> </a:t>
            </a:r>
            <a:r>
              <a:rPr lang="en-GB" sz="2600" dirty="0" smtClean="0"/>
              <a:t>(</a:t>
            </a:r>
            <a:r>
              <a:rPr lang="en-GB" sz="2600" dirty="0"/>
              <a:t>ASTERICS</a:t>
            </a:r>
            <a:r>
              <a:rPr lang="en-GB" sz="2600" dirty="0" smtClean="0"/>
              <a:t>)</a:t>
            </a:r>
            <a:endParaRPr lang="en-GB" sz="2600" dirty="0"/>
          </a:p>
          <a:p>
            <a:r>
              <a:rPr lang="en-US" sz="2600" dirty="0" smtClean="0"/>
              <a:t>Topic: Implementation of cross-­cutting solutions for clusters of ESFRI research infrastructures </a:t>
            </a:r>
            <a:endParaRPr lang="en-US" sz="2600" dirty="0"/>
          </a:p>
          <a:p>
            <a:r>
              <a:rPr lang="en-US" sz="2600" dirty="0" smtClean="0"/>
              <a:t>Focus of ASTERICS is on projects endorsed by ESFRI: SKA, CTA, KM3NeT, with close links to E­-ELT and EGO, plus path-finders and world-class experiments (e.g. </a:t>
            </a:r>
            <a:r>
              <a:rPr lang="en-US" sz="2600" dirty="0" err="1" smtClean="0"/>
              <a:t>LoFAR</a:t>
            </a:r>
            <a:r>
              <a:rPr lang="en-US" sz="2600" dirty="0" smtClean="0"/>
              <a:t>, Euclid)</a:t>
            </a:r>
            <a:endParaRPr lang="en-US" sz="2600" dirty="0"/>
          </a:p>
          <a:p>
            <a:r>
              <a:rPr lang="en-US" sz="2600" dirty="0" smtClean="0"/>
              <a:t>ASTERICS represents the first major European collaboration </a:t>
            </a:r>
            <a:r>
              <a:rPr lang="en-GB" sz="2600" dirty="0" smtClean="0"/>
              <a:t>Astronomy/Astrophysics/</a:t>
            </a:r>
            <a:r>
              <a:rPr lang="en-GB" sz="2600" dirty="0" err="1" smtClean="0"/>
              <a:t>Astroparticle</a:t>
            </a:r>
            <a:r>
              <a:rPr lang="en-GB" sz="2600" dirty="0" smtClean="0"/>
              <a:t> Physics</a:t>
            </a:r>
          </a:p>
          <a:p>
            <a:r>
              <a:rPr lang="en-US" sz="2600" dirty="0" smtClean="0">
                <a:solidFill>
                  <a:srgbClr val="C00000"/>
                </a:solidFill>
              </a:rPr>
              <a:t>23</a:t>
            </a:r>
            <a:r>
              <a:rPr lang="en-US" sz="2600" dirty="0">
                <a:solidFill>
                  <a:srgbClr val="C00000"/>
                </a:solidFill>
              </a:rPr>
              <a:t> partners funded by EC </a:t>
            </a:r>
            <a:r>
              <a:rPr lang="en-US" sz="2600" dirty="0" smtClean="0">
                <a:solidFill>
                  <a:srgbClr val="C00000"/>
                </a:solidFill>
              </a:rPr>
              <a:t>Horizon2020 </a:t>
            </a:r>
            <a:r>
              <a:rPr lang="en-US" sz="2600" dirty="0">
                <a:solidFill>
                  <a:srgbClr val="C00000"/>
                </a:solidFill>
              </a:rPr>
              <a:t>at </a:t>
            </a:r>
            <a:r>
              <a:rPr lang="en-US" sz="2600" dirty="0" smtClean="0">
                <a:solidFill>
                  <a:srgbClr val="C00000"/>
                </a:solidFill>
              </a:rPr>
              <a:t>15 M</a:t>
            </a:r>
            <a:r>
              <a:rPr lang="en-US" sz="2600" dirty="0">
                <a:solidFill>
                  <a:srgbClr val="C00000"/>
                </a:solidFill>
              </a:rPr>
              <a:t>€ for 4 years</a:t>
            </a:r>
          </a:p>
          <a:p>
            <a:endParaRPr lang="en-GB" sz="26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4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ASTERICS 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ASTRON, CNRS, INAF, UCAM, JIVE, INTA, UEDIN, UHEI, OU, FAU, VU, CEA, EVA, UGR, FOR, IEEC, IFAE, UCM, INFN, STFC, DESY, </a:t>
            </a:r>
            <a:r>
              <a:rPr lang="en-GB" sz="2400" dirty="0" err="1" smtClean="0"/>
              <a:t>SURFnet</a:t>
            </a:r>
            <a:r>
              <a:rPr lang="en-GB" sz="2400" dirty="0" smtClean="0"/>
              <a:t>, Oxford (with external support of ESO)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233196"/>
            <a:ext cx="5660158" cy="362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144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STERICS_governance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839913"/>
            <a:ext cx="8853487" cy="501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 &amp; Management</a:t>
            </a:r>
            <a:endParaRPr lang="en-US" dirty="0"/>
          </a:p>
        </p:txBody>
      </p:sp>
      <p:sp>
        <p:nvSpPr>
          <p:cNvPr id="3" name="Ovale 2"/>
          <p:cNvSpPr/>
          <p:nvPr/>
        </p:nvSpPr>
        <p:spPr>
          <a:xfrm>
            <a:off x="4558506" y="1988840"/>
            <a:ext cx="1885702" cy="79208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STERICS_governance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839913"/>
            <a:ext cx="8853487" cy="501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 &amp; Management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6</a:t>
            </a:fld>
            <a:endParaRPr lang="en-US"/>
          </a:p>
        </p:txBody>
      </p:sp>
      <p:sp>
        <p:nvSpPr>
          <p:cNvPr id="3" name="Ovale 2"/>
          <p:cNvSpPr/>
          <p:nvPr/>
        </p:nvSpPr>
        <p:spPr>
          <a:xfrm>
            <a:off x="4558506" y="2996952"/>
            <a:ext cx="1885702" cy="72008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39913"/>
            <a:ext cx="1080120" cy="1167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7" y="3848893"/>
            <a:ext cx="74424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26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/>
          <p:cNvGrpSpPr/>
          <p:nvPr/>
        </p:nvGrpSpPr>
        <p:grpSpPr>
          <a:xfrm>
            <a:off x="0" y="-27384"/>
            <a:ext cx="4427984" cy="2520280"/>
            <a:chOff x="0" y="-27384"/>
            <a:chExt cx="4427984" cy="2520280"/>
          </a:xfrm>
        </p:grpSpPr>
        <p:sp>
          <p:nvSpPr>
            <p:cNvPr id="8" name="Rettangolo 7"/>
            <p:cNvSpPr/>
            <p:nvPr/>
          </p:nvSpPr>
          <p:spPr>
            <a:xfrm>
              <a:off x="827584" y="2060848"/>
              <a:ext cx="1872208" cy="43204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0" y="-27384"/>
              <a:ext cx="4427984" cy="120032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ASTRONET </a:t>
              </a:r>
              <a:r>
                <a:rPr lang="en-US" b="1" dirty="0" smtClean="0"/>
                <a:t>is an initiative created </a:t>
              </a:r>
              <a:r>
                <a:rPr lang="en-US" b="1" dirty="0"/>
                <a:t>by a group of European funding agencies in order to establish a strategic planning mechanism for all of European astronomy.</a:t>
              </a:r>
              <a:endParaRPr lang="en-GB" dirty="0"/>
            </a:p>
          </p:txBody>
        </p:sp>
        <p:cxnSp>
          <p:nvCxnSpPr>
            <p:cNvPr id="11" name="Connettore 1 10"/>
            <p:cNvCxnSpPr/>
            <p:nvPr/>
          </p:nvCxnSpPr>
          <p:spPr>
            <a:xfrm>
              <a:off x="827584" y="1172945"/>
              <a:ext cx="936104" cy="887903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ASTERICS </a:t>
            </a:r>
            <a:r>
              <a:rPr lang="en-GB" dirty="0" smtClean="0"/>
              <a:t>Programme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ASTRONET has identified some key common </a:t>
            </a:r>
            <a:r>
              <a:rPr lang="en-GB" sz="2800" dirty="0" smtClean="0"/>
              <a:t>challenges for Astronomy: </a:t>
            </a:r>
            <a:endParaRPr lang="en-GB" sz="2800" dirty="0"/>
          </a:p>
          <a:p>
            <a:pPr lvl="1"/>
            <a:r>
              <a:rPr lang="en-GB" dirty="0" smtClean="0"/>
              <a:t>Public engagement </a:t>
            </a:r>
            <a:endParaRPr lang="en-GB" dirty="0"/>
          </a:p>
          <a:p>
            <a:pPr lvl="1"/>
            <a:r>
              <a:rPr lang="en-GB" dirty="0"/>
              <a:t>Big Astronomical Data (BAD?)</a:t>
            </a:r>
          </a:p>
          <a:p>
            <a:pPr lvl="1"/>
            <a:r>
              <a:rPr lang="en-GB" dirty="0" smtClean="0"/>
              <a:t>extended use of the Virtual Observatory (</a:t>
            </a:r>
            <a:r>
              <a:rPr lang="en-GB" dirty="0"/>
              <a:t>VO</a:t>
            </a:r>
            <a:r>
              <a:rPr lang="en-GB" dirty="0" smtClean="0"/>
              <a:t>) </a:t>
            </a:r>
            <a:endParaRPr lang="en-GB" dirty="0"/>
          </a:p>
          <a:p>
            <a:r>
              <a:rPr lang="en-US" sz="2800" dirty="0" smtClean="0"/>
              <a:t>ASTERICS has also identified some common R&amp;D </a:t>
            </a:r>
            <a:r>
              <a:rPr lang="en-GB" sz="2800" dirty="0" smtClean="0"/>
              <a:t>h/w (and s/w) technology challenges.</a:t>
            </a:r>
          </a:p>
          <a:p>
            <a:r>
              <a:rPr lang="en-GB" sz="2800" dirty="0" smtClean="0"/>
              <a:t>Work programme follows closely </a:t>
            </a:r>
            <a:endParaRPr lang="en-GB" sz="2800" dirty="0"/>
          </a:p>
          <a:p>
            <a:endParaRPr lang="en-GB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6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64096"/>
          </a:xfrm>
        </p:spPr>
        <p:txBody>
          <a:bodyPr/>
          <a:lstStyle/>
          <a:p>
            <a:r>
              <a:rPr lang="en-US" dirty="0" smtClean="0"/>
              <a:t>WP2 – DECS</a:t>
            </a:r>
            <a:endParaRPr lang="en-US" dirty="0"/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277440" y="1916832"/>
            <a:ext cx="8759056" cy="38627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D</a:t>
            </a:r>
            <a:r>
              <a:rPr lang="en-US" sz="2400" dirty="0">
                <a:solidFill>
                  <a:srgbClr val="C00000"/>
                </a:solidFill>
              </a:rPr>
              <a:t>issemination, </a:t>
            </a:r>
            <a:r>
              <a:rPr lang="en-US" sz="2400" b="1" dirty="0">
                <a:solidFill>
                  <a:srgbClr val="C00000"/>
                </a:solidFill>
              </a:rPr>
              <a:t>E</a:t>
            </a:r>
            <a:r>
              <a:rPr lang="en-US" sz="2400" dirty="0">
                <a:solidFill>
                  <a:srgbClr val="C00000"/>
                </a:solidFill>
              </a:rPr>
              <a:t>ngagement and </a:t>
            </a:r>
            <a:r>
              <a:rPr lang="en-US" sz="2400" b="1" dirty="0">
                <a:solidFill>
                  <a:srgbClr val="C00000"/>
                </a:solidFill>
              </a:rPr>
              <a:t>C</a:t>
            </a:r>
            <a:r>
              <a:rPr lang="en-US" sz="2400" dirty="0">
                <a:solidFill>
                  <a:srgbClr val="C00000"/>
                </a:solidFill>
              </a:rPr>
              <a:t>itizen </a:t>
            </a:r>
            <a:r>
              <a:rPr lang="en-US" sz="2400" b="1" dirty="0">
                <a:solidFill>
                  <a:srgbClr val="C00000"/>
                </a:solidFill>
              </a:rPr>
              <a:t>S</a:t>
            </a:r>
            <a:r>
              <a:rPr lang="en-US" sz="2400" dirty="0">
                <a:solidFill>
                  <a:srgbClr val="C00000"/>
                </a:solidFill>
              </a:rPr>
              <a:t>cience - </a:t>
            </a:r>
            <a:r>
              <a:rPr lang="en-US" sz="2400" i="1" dirty="0">
                <a:solidFill>
                  <a:srgbClr val="C00000"/>
                </a:solidFill>
              </a:rPr>
              <a:t>Lead: S. </a:t>
            </a:r>
            <a:r>
              <a:rPr lang="en-US" sz="2400" i="1" dirty="0" err="1">
                <a:solidFill>
                  <a:srgbClr val="C00000"/>
                </a:solidFill>
              </a:rPr>
              <a:t>Serjeant</a:t>
            </a:r>
            <a:endParaRPr lang="en-US" sz="2400" i="1" dirty="0">
              <a:solidFill>
                <a:srgbClr val="C00000"/>
              </a:solidFill>
            </a:endParaRPr>
          </a:p>
          <a:p>
            <a:r>
              <a:rPr lang="en-US" sz="2400" dirty="0" smtClean="0"/>
              <a:t>Dissemination </a:t>
            </a:r>
            <a:r>
              <a:rPr lang="en-US" sz="2400" dirty="0"/>
              <a:t>and </a:t>
            </a:r>
            <a:r>
              <a:rPr lang="en-US" sz="2400" dirty="0" smtClean="0"/>
              <a:t>public engagement</a:t>
            </a:r>
          </a:p>
          <a:p>
            <a:r>
              <a:rPr lang="en-US" sz="2400" dirty="0"/>
              <a:t>Audiences: scientific and technical communities, academia, private industry, other public research </a:t>
            </a:r>
            <a:r>
              <a:rPr lang="en-US" sz="2400" dirty="0" err="1"/>
              <a:t>centres</a:t>
            </a:r>
            <a:r>
              <a:rPr lang="en-US" sz="2400" dirty="0"/>
              <a:t>, SMEs, policy makers, general public</a:t>
            </a:r>
          </a:p>
          <a:p>
            <a:r>
              <a:rPr lang="en-US" sz="2400" dirty="0" smtClean="0"/>
              <a:t>Open ESFRI facilities to wider stakeholders through citizen science (Science 2.0)</a:t>
            </a:r>
          </a:p>
          <a:p>
            <a:r>
              <a:rPr lang="en-US" sz="2400" dirty="0" smtClean="0"/>
              <a:t>Coordinated citizen science experiments to open ESFRIs </a:t>
            </a:r>
            <a:r>
              <a:rPr lang="en-US" sz="2400" dirty="0"/>
              <a:t>and </a:t>
            </a:r>
            <a:r>
              <a:rPr lang="en-US" sz="2400" dirty="0" smtClean="0"/>
              <a:t>pathfinders/precursors to public</a:t>
            </a:r>
          </a:p>
          <a:p>
            <a:r>
              <a:rPr lang="en-US" sz="2400" dirty="0" smtClean="0"/>
              <a:t>Educational resources </a:t>
            </a:r>
            <a:r>
              <a:rPr lang="en-US" sz="2400" dirty="0"/>
              <a:t>and </a:t>
            </a:r>
            <a:r>
              <a:rPr lang="en-US" sz="2400" dirty="0" smtClean="0"/>
              <a:t>efficacy metrics</a:t>
            </a:r>
            <a:endParaRPr lang="en-US" sz="24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8</a:t>
            </a:fld>
            <a:endParaRPr lang="en-US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10" y="908721"/>
            <a:ext cx="860067" cy="100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72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WP3 – OBELICS</a:t>
            </a:r>
            <a:endParaRPr lang="en-US" dirty="0"/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277440" y="2060848"/>
            <a:ext cx="8866560" cy="4032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Ob</a:t>
            </a:r>
            <a:r>
              <a:rPr lang="en-US" sz="2400" dirty="0">
                <a:solidFill>
                  <a:srgbClr val="C00000"/>
                </a:solidFill>
              </a:rPr>
              <a:t>servatory </a:t>
            </a:r>
            <a:r>
              <a:rPr lang="en-US" sz="2400" b="1" dirty="0">
                <a:solidFill>
                  <a:srgbClr val="C00000"/>
                </a:solidFill>
              </a:rPr>
              <a:t>E</a:t>
            </a:r>
            <a:r>
              <a:rPr lang="en-US" sz="2400" dirty="0">
                <a:solidFill>
                  <a:srgbClr val="C00000"/>
                </a:solidFill>
              </a:rPr>
              <a:t>-environments </a:t>
            </a:r>
            <a:r>
              <a:rPr lang="en-US" sz="2400" b="1" dirty="0">
                <a:solidFill>
                  <a:srgbClr val="C00000"/>
                </a:solidFill>
              </a:rPr>
              <a:t>Li</a:t>
            </a:r>
            <a:r>
              <a:rPr lang="en-US" sz="2400" dirty="0">
                <a:solidFill>
                  <a:srgbClr val="C00000"/>
                </a:solidFill>
              </a:rPr>
              <a:t>nked by </a:t>
            </a:r>
            <a:r>
              <a:rPr lang="en-US" sz="2400" b="1" dirty="0">
                <a:solidFill>
                  <a:srgbClr val="C00000"/>
                </a:solidFill>
              </a:rPr>
              <a:t>C</a:t>
            </a:r>
            <a:r>
              <a:rPr lang="en-US" sz="2400" dirty="0">
                <a:solidFill>
                  <a:srgbClr val="C00000"/>
                </a:solidFill>
              </a:rPr>
              <a:t>ommon </a:t>
            </a:r>
            <a:r>
              <a:rPr lang="en-US" sz="2400" dirty="0" err="1">
                <a:solidFill>
                  <a:srgbClr val="C00000"/>
                </a:solidFill>
              </a:rPr>
              <a:t>challenge</a:t>
            </a:r>
            <a:r>
              <a:rPr lang="en-US" sz="2400" b="1" dirty="0" err="1">
                <a:solidFill>
                  <a:srgbClr val="C00000"/>
                </a:solidFill>
              </a:rPr>
              <a:t>S</a:t>
            </a:r>
            <a:r>
              <a:rPr lang="en-US" sz="2400" b="1" dirty="0">
                <a:solidFill>
                  <a:srgbClr val="C00000"/>
                </a:solidFill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</a:rPr>
              <a:t>        </a:t>
            </a:r>
            <a:r>
              <a:rPr lang="en-US" sz="2400" i="1" dirty="0" smtClean="0">
                <a:solidFill>
                  <a:srgbClr val="C00000"/>
                </a:solidFill>
              </a:rPr>
              <a:t>Lead</a:t>
            </a:r>
            <a:r>
              <a:rPr lang="en-US" sz="2400" i="1" dirty="0">
                <a:solidFill>
                  <a:srgbClr val="C00000"/>
                </a:solidFill>
              </a:rPr>
              <a:t>: G. </a:t>
            </a:r>
            <a:r>
              <a:rPr lang="en-US" sz="2400" i="1" dirty="0" err="1">
                <a:solidFill>
                  <a:srgbClr val="C00000"/>
                </a:solidFill>
              </a:rPr>
              <a:t>Lamanna</a:t>
            </a:r>
            <a:endParaRPr lang="en-US" sz="2400" i="1" dirty="0">
              <a:solidFill>
                <a:srgbClr val="C00000"/>
              </a:solidFill>
            </a:endParaRPr>
          </a:p>
          <a:p>
            <a:r>
              <a:rPr lang="en-US" sz="2400" dirty="0" smtClean="0"/>
              <a:t>Software interoperability; establishing open standards and software libraries </a:t>
            </a:r>
          </a:p>
          <a:p>
            <a:r>
              <a:rPr lang="en-US" sz="2400" dirty="0" smtClean="0"/>
              <a:t>Training in parallel programming and big data frameworks </a:t>
            </a:r>
          </a:p>
          <a:p>
            <a:r>
              <a:rPr lang="en-US" sz="2400" dirty="0" smtClean="0"/>
              <a:t>Adapt </a:t>
            </a:r>
            <a:r>
              <a:rPr lang="en-US" sz="2400" dirty="0"/>
              <a:t>and </a:t>
            </a:r>
            <a:r>
              <a:rPr lang="en-US" sz="2400" dirty="0" err="1" smtClean="0"/>
              <a:t>optimise</a:t>
            </a:r>
            <a:r>
              <a:rPr lang="en-US" sz="2400" dirty="0" smtClean="0"/>
              <a:t> extremely large database systems for ESFRIs</a:t>
            </a:r>
          </a:p>
          <a:p>
            <a:r>
              <a:rPr lang="en-US" sz="2400" dirty="0" smtClean="0"/>
              <a:t>Demonstrate data integration across ESFRI </a:t>
            </a:r>
            <a:r>
              <a:rPr lang="en-US" sz="2400" dirty="0"/>
              <a:t>and </a:t>
            </a:r>
            <a:r>
              <a:rPr lang="en-US" sz="2400" dirty="0" smtClean="0"/>
              <a:t>pathfinder projects using data mining tools </a:t>
            </a:r>
            <a:r>
              <a:rPr lang="en-US" sz="2400" dirty="0"/>
              <a:t>and </a:t>
            </a:r>
            <a:r>
              <a:rPr lang="en-US" sz="2400" dirty="0" smtClean="0"/>
              <a:t>statistical analysis techniques on petabyte data sets</a:t>
            </a:r>
          </a:p>
          <a:p>
            <a:r>
              <a:rPr lang="en-US" sz="2400" i="1" dirty="0" smtClean="0"/>
              <a:t>Coordinate all above with VO (WP4) 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 Oct 2015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F.Pasian - ADASS XXV - Sydney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9</a:t>
            </a:fld>
            <a:endParaRPr lang="en-US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908720"/>
            <a:ext cx="101917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1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terics_eu_de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Asterics_eu_def</Template>
  <TotalTime>607</TotalTime>
  <Words>744</Words>
  <Application>Microsoft Office PowerPoint</Application>
  <PresentationFormat>On-screen Show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</vt:lpstr>
      <vt:lpstr>Asterics_eu_def</vt:lpstr>
      <vt:lpstr>ASTERICS  Addressing Cross-Cutting Synergies and Common Challenges for the Next Decade Astronomy Facilities</vt:lpstr>
      <vt:lpstr>Background</vt:lpstr>
      <vt:lpstr>What is ASTERICS ?</vt:lpstr>
      <vt:lpstr>ASTERICS partnership</vt:lpstr>
      <vt:lpstr>Governance &amp; Management</vt:lpstr>
      <vt:lpstr>Governance &amp; Management</vt:lpstr>
      <vt:lpstr>ASTERICS Programme</vt:lpstr>
      <vt:lpstr>WP2 – DECS</vt:lpstr>
      <vt:lpstr>WP3 – OBELICS</vt:lpstr>
      <vt:lpstr>WP4 – DADI</vt:lpstr>
      <vt:lpstr>WP5 – CLEOPATRA</vt:lpstr>
      <vt:lpstr>WP integration </vt:lpstr>
      <vt:lpstr>Conclusions</vt:lpstr>
      <vt:lpstr>Thank you for your patience!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ASTERICS  Addressing Cross-Cutting Synergies and Common Challenges for the Next Decade Astronomy Facilities</dc:title>
  <dc:creator>Pasian</dc:creator>
  <cp:lastModifiedBy>guest</cp:lastModifiedBy>
  <cp:revision>42</cp:revision>
  <dcterms:created xsi:type="dcterms:W3CDTF">2015-10-06T06:56:05Z</dcterms:created>
  <dcterms:modified xsi:type="dcterms:W3CDTF">2017-07-10T13:55:21Z</dcterms:modified>
</cp:coreProperties>
</file>