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7" r:id="rId2"/>
    <p:sldId id="258" r:id="rId3"/>
    <p:sldId id="264" r:id="rId4"/>
    <p:sldId id="263" r:id="rId5"/>
    <p:sldId id="265" r:id="rId6"/>
    <p:sldId id="259" r:id="rId7"/>
    <p:sldId id="260" r:id="rId8"/>
    <p:sldId id="261" r:id="rId9"/>
    <p:sldId id="262" r:id="rId10"/>
    <p:sldId id="266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2CC"/>
    <a:srgbClr val="C321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40" autoAdjust="0"/>
    <p:restoredTop sz="94660"/>
  </p:normalViewPr>
  <p:slideViewPr>
    <p:cSldViewPr showGuides="1">
      <p:cViewPr varScale="1">
        <p:scale>
          <a:sx n="77" d="100"/>
          <a:sy n="77" d="100"/>
        </p:scale>
        <p:origin x="90" y="8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436FB1-8458-4A81-9FCE-E6EB27618602}" type="datetimeFigureOut">
              <a:rPr lang="en-US" smtClean="0"/>
              <a:t>6/27/2017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E3951D-A577-42A4-BA3F-63C36802A2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196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E3951D-A577-42A4-BA3F-63C36802A2E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5915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E3951D-A577-42A4-BA3F-63C36802A2E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4473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E3951D-A577-42A4-BA3F-63C36802A2E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1460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E3951D-A577-42A4-BA3F-63C36802A2E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8343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E3951D-A577-42A4-BA3F-63C36802A2E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9317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E3951D-A577-42A4-BA3F-63C36802A2E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5463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E3951D-A577-42A4-BA3F-63C36802A2E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041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E3951D-A577-42A4-BA3F-63C36802A2E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2584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E3951D-A577-42A4-BA3F-63C36802A2E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6300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E3951D-A577-42A4-BA3F-63C36802A2E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9653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27 June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EWASS S15, Prague, CZ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B269A-82B5-4A44-BF6B-85C5902E58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3124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27 June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EWASS S15, Prague, CZ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B269A-82B5-4A44-BF6B-85C5902E58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404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52736"/>
            <a:ext cx="2057400" cy="507342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52736"/>
            <a:ext cx="6019800" cy="50734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27 June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EWASS S15, Prague, CZ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B269A-82B5-4A44-BF6B-85C5902E58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449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27 June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EWASS S15, Prague, CZ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B269A-82B5-4A44-BF6B-85C5902E58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728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27 June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EWASS S15, Prague, CZ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B269A-82B5-4A44-BF6B-85C5902E58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7189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8840"/>
            <a:ext cx="4038600" cy="413732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8840"/>
            <a:ext cx="4038600" cy="413732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27 June 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EWASS S15, Prague, CZ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B269A-82B5-4A44-BF6B-85C5902E58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0922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544" y="198884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708920"/>
            <a:ext cx="4040188" cy="341724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008" y="198884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708919"/>
            <a:ext cx="4041775" cy="341724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27 June 2017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EWASS S15, Prague, CZ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B269A-82B5-4A44-BF6B-85C5902E58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8170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27 June 2017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EWASS S15, Prague, CZ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B269A-82B5-4A44-BF6B-85C5902E58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0470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27 June 2017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EWASS S15, Prague, CZ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B269A-82B5-4A44-BF6B-85C5902E58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4129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24744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124744"/>
            <a:ext cx="5111750" cy="500141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420888"/>
            <a:ext cx="3008313" cy="37052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27 June 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EWASS S15, Prague, CZ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B269A-82B5-4A44-BF6B-85C5902E58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9113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980727"/>
            <a:ext cx="5486400" cy="374684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27 June 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EWASS S15, Prague, CZ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B269A-82B5-4A44-BF6B-85C5902E58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403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églalap 9"/>
          <p:cNvSpPr/>
          <p:nvPr userDrawn="1"/>
        </p:nvSpPr>
        <p:spPr>
          <a:xfrm>
            <a:off x="0" y="6381328"/>
            <a:ext cx="9144000" cy="360040"/>
          </a:xfrm>
          <a:prstGeom prst="rect">
            <a:avLst/>
          </a:prstGeom>
          <a:solidFill>
            <a:srgbClr val="C321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52736"/>
            <a:ext cx="8229600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88840"/>
            <a:ext cx="8229600" cy="41373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27 June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EWASS S15, Prague, CZ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D74B269A-82B5-4A44-BF6B-85C5902E589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Kép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32656"/>
            <a:ext cx="968529" cy="684042"/>
          </a:xfrm>
          <a:prstGeom prst="rect">
            <a:avLst/>
          </a:prstGeom>
        </p:spPr>
      </p:pic>
      <p:pic>
        <p:nvPicPr>
          <p:cNvPr id="8" name="Kép 6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7956376" y="332656"/>
            <a:ext cx="720080" cy="476686"/>
          </a:xfrm>
          <a:prstGeom prst="rect">
            <a:avLst/>
          </a:prstGeom>
        </p:spPr>
      </p:pic>
      <p:sp>
        <p:nvSpPr>
          <p:cNvPr id="9" name="Szövegdoboz 8"/>
          <p:cNvSpPr txBox="1"/>
          <p:nvPr userDrawn="1"/>
        </p:nvSpPr>
        <p:spPr>
          <a:xfrm>
            <a:off x="3995936" y="345681"/>
            <a:ext cx="3888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i="1" smtClean="0">
                <a:solidFill>
                  <a:schemeClr val="bg1">
                    <a:lumMod val="50000"/>
                  </a:schemeClr>
                </a:solidFill>
              </a:rPr>
              <a:t>Astronomy ESFRI &amp; Research Infrastructure Cluster</a:t>
            </a:r>
          </a:p>
          <a:p>
            <a:pPr algn="r"/>
            <a:r>
              <a:rPr lang="en-US" sz="1200" i="1" smtClean="0">
                <a:solidFill>
                  <a:schemeClr val="bg1">
                    <a:lumMod val="50000"/>
                  </a:schemeClr>
                </a:solidFill>
              </a:rPr>
              <a:t> ASTERICS - 653477</a:t>
            </a:r>
          </a:p>
        </p:txBody>
      </p:sp>
    </p:spTree>
    <p:extLst>
      <p:ext uri="{BB962C8B-B14F-4D97-AF65-F5344CB8AC3E}">
        <p14:creationId xmlns:p14="http://schemas.microsoft.com/office/powerpoint/2010/main" val="859716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rgbClr val="C32128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sterics2020.eu/radio-gamma-workshop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90265"/>
            <a:ext cx="7772400" cy="1470025"/>
          </a:xfrm>
        </p:spPr>
        <p:txBody>
          <a:bodyPr/>
          <a:lstStyle/>
          <a:p>
            <a:r>
              <a:rPr lang="en-GB" dirty="0"/>
              <a:t>ASTERICS to support enabling the scientific synergies</a:t>
            </a:r>
            <a:endParaRPr lang="nl-N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964665"/>
            <a:ext cx="6400800" cy="2362706"/>
          </a:xfrm>
        </p:spPr>
        <p:txBody>
          <a:bodyPr/>
          <a:lstStyle/>
          <a:p>
            <a:r>
              <a:rPr lang="en-GB" dirty="0" smtClean="0"/>
              <a:t>S15</a:t>
            </a:r>
            <a:r>
              <a:rPr lang="nl-NL" dirty="0"/>
              <a:t> </a:t>
            </a:r>
            <a:r>
              <a:rPr lang="en-US" dirty="0"/>
              <a:t>– </a:t>
            </a:r>
            <a:r>
              <a:rPr lang="en-GB" dirty="0" smtClean="0"/>
              <a:t>Scientific </a:t>
            </a:r>
            <a:r>
              <a:rPr lang="en-GB" dirty="0"/>
              <a:t>Synergies enabled by the SKA, CTA and </a:t>
            </a:r>
            <a:r>
              <a:rPr lang="en-GB" dirty="0" smtClean="0"/>
              <a:t>Athena</a:t>
            </a:r>
          </a:p>
          <a:p>
            <a:endParaRPr lang="en-GB" sz="1400" dirty="0" smtClean="0"/>
          </a:p>
          <a:p>
            <a:r>
              <a:rPr lang="nl-NL" dirty="0" smtClean="0"/>
              <a:t>Rob van der Meer </a:t>
            </a:r>
            <a:r>
              <a:rPr lang="en-US" dirty="0"/>
              <a:t>– ASTRON, NL ASTERICS </a:t>
            </a:r>
            <a:r>
              <a:rPr lang="en-US" dirty="0" smtClean="0"/>
              <a:t>PM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27 June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EWASS S15, Prague, CZ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B269A-82B5-4A44-BF6B-85C5902E589A}" type="slidenum">
              <a:rPr lang="en-US" smtClean="0"/>
              <a:t>1</a:t>
            </a:fld>
            <a:endParaRPr lang="en-US"/>
          </a:p>
        </p:txBody>
      </p:sp>
      <p:pic>
        <p:nvPicPr>
          <p:cNvPr id="7" name="Picture 6" descr="Description: Macintosh HD:Users:garrett:Dropbox:My pics:2014:E-ELT_CTA_SKA_KM3NeT.tiff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0" y="2538686"/>
            <a:ext cx="6172200" cy="1397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64014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Summary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ESFRI </a:t>
            </a:r>
            <a:r>
              <a:rPr lang="nl-NL" dirty="0" err="1" smtClean="0"/>
              <a:t>facilities</a:t>
            </a:r>
            <a:r>
              <a:rPr lang="nl-NL" dirty="0" smtClean="0"/>
              <a:t> </a:t>
            </a:r>
            <a:r>
              <a:rPr lang="nl-NL" dirty="0" err="1" smtClean="0"/>
              <a:t>fantastic</a:t>
            </a:r>
            <a:r>
              <a:rPr lang="nl-NL" dirty="0" smtClean="0"/>
              <a:t> in </a:t>
            </a:r>
            <a:r>
              <a:rPr lang="nl-NL" dirty="0" err="1" smtClean="0"/>
              <a:t>itself</a:t>
            </a:r>
            <a:endParaRPr lang="nl-NL" dirty="0" smtClean="0"/>
          </a:p>
          <a:p>
            <a:r>
              <a:rPr lang="nl-NL" dirty="0" smtClean="0"/>
              <a:t>ASTERICS </a:t>
            </a:r>
            <a:r>
              <a:rPr lang="nl-NL" dirty="0" err="1" smtClean="0"/>
              <a:t>provides</a:t>
            </a:r>
            <a:r>
              <a:rPr lang="nl-NL" dirty="0" smtClean="0"/>
              <a:t> </a:t>
            </a:r>
            <a:r>
              <a:rPr lang="nl-NL" dirty="0" err="1" smtClean="0"/>
              <a:t>added</a:t>
            </a:r>
            <a:r>
              <a:rPr lang="nl-NL" dirty="0" smtClean="0"/>
              <a:t> </a:t>
            </a:r>
            <a:r>
              <a:rPr lang="nl-NL" dirty="0" err="1" smtClean="0"/>
              <a:t>value</a:t>
            </a:r>
            <a:endParaRPr lang="nl-NL" dirty="0" smtClean="0"/>
          </a:p>
          <a:p>
            <a:r>
              <a:rPr lang="nl-NL" dirty="0" err="1" smtClean="0"/>
              <a:t>You</a:t>
            </a:r>
            <a:r>
              <a:rPr lang="nl-NL" dirty="0" smtClean="0"/>
              <a:t> </a:t>
            </a:r>
            <a:r>
              <a:rPr lang="nl-NL" dirty="0" err="1" smtClean="0"/>
              <a:t>can</a:t>
            </a:r>
            <a:r>
              <a:rPr lang="nl-NL" dirty="0" smtClean="0"/>
              <a:t> help </a:t>
            </a:r>
            <a:r>
              <a:rPr lang="nl-NL" dirty="0" err="1" smtClean="0"/>
              <a:t>develop</a:t>
            </a:r>
            <a:r>
              <a:rPr lang="nl-NL" dirty="0" smtClean="0"/>
              <a:t> </a:t>
            </a:r>
            <a:r>
              <a:rPr lang="nl-NL" dirty="0" err="1" smtClean="0"/>
              <a:t>the</a:t>
            </a:r>
            <a:r>
              <a:rPr lang="nl-NL" dirty="0" smtClean="0"/>
              <a:t> right tools</a:t>
            </a:r>
          </a:p>
          <a:p>
            <a:endParaRPr lang="nl-NL" dirty="0"/>
          </a:p>
          <a:p>
            <a:pPr marL="0" indent="0" algn="ctr">
              <a:buNone/>
            </a:pPr>
            <a:r>
              <a:rPr lang="nl-NL" sz="4000" b="1" dirty="0" smtClean="0">
                <a:solidFill>
                  <a:srgbClr val="0070C0"/>
                </a:solidFill>
              </a:rPr>
              <a:t>www.asterics2020.eu</a:t>
            </a:r>
            <a:endParaRPr lang="nl-NL" sz="4000" b="1" dirty="0">
              <a:solidFill>
                <a:srgbClr val="0070C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27 June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EWASS S15, Prague, CZ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B269A-82B5-4A44-BF6B-85C5902E589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947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6958" y="2852936"/>
            <a:ext cx="4257495" cy="2678459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Scientific</a:t>
            </a:r>
            <a:r>
              <a:rPr lang="nl-NL" dirty="0" smtClean="0"/>
              <a:t> </a:t>
            </a:r>
            <a:r>
              <a:rPr lang="nl-NL" dirty="0" err="1" smtClean="0"/>
              <a:t>synergies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sz="2800" dirty="0" err="1" smtClean="0"/>
              <a:t>Wonderful</a:t>
            </a:r>
            <a:r>
              <a:rPr lang="nl-NL" sz="2800" dirty="0" smtClean="0"/>
              <a:t> </a:t>
            </a:r>
            <a:r>
              <a:rPr lang="nl-NL" sz="2800" dirty="0" err="1" smtClean="0"/>
              <a:t>ideas</a:t>
            </a:r>
            <a:r>
              <a:rPr lang="nl-NL" sz="2800" dirty="0" smtClean="0"/>
              <a:t> </a:t>
            </a:r>
            <a:r>
              <a:rPr lang="nl-NL" sz="2800" dirty="0" err="1" smtClean="0"/>
              <a:t>for</a:t>
            </a:r>
            <a:r>
              <a:rPr lang="nl-NL" sz="2800" dirty="0" smtClean="0"/>
              <a:t> </a:t>
            </a:r>
            <a:r>
              <a:rPr lang="nl-NL" sz="2800" dirty="0" err="1" smtClean="0"/>
              <a:t>science</a:t>
            </a:r>
            <a:r>
              <a:rPr lang="nl-NL" sz="2800" dirty="0" smtClean="0"/>
              <a:t> cases on </a:t>
            </a:r>
            <a:r>
              <a:rPr lang="nl-NL" sz="2800" dirty="0" err="1" smtClean="0"/>
              <a:t>several</a:t>
            </a:r>
            <a:r>
              <a:rPr lang="nl-NL" sz="2800" dirty="0" smtClean="0"/>
              <a:t> </a:t>
            </a:r>
          </a:p>
          <a:p>
            <a:pPr marL="0" indent="0">
              <a:buNone/>
            </a:pPr>
            <a:r>
              <a:rPr lang="nl-NL" sz="2800" dirty="0" err="1" smtClean="0"/>
              <a:t>combinations</a:t>
            </a:r>
            <a:r>
              <a:rPr lang="nl-NL" sz="2800" dirty="0" smtClean="0"/>
              <a:t> of </a:t>
            </a:r>
            <a:r>
              <a:rPr lang="nl-NL" sz="2800" dirty="0" err="1" smtClean="0"/>
              <a:t>astronomical</a:t>
            </a:r>
            <a:r>
              <a:rPr lang="nl-NL" sz="2800" dirty="0" smtClean="0"/>
              <a:t> </a:t>
            </a:r>
            <a:r>
              <a:rPr lang="nl-NL" sz="2800" dirty="0" err="1" smtClean="0"/>
              <a:t>infrastructures</a:t>
            </a:r>
            <a:endParaRPr lang="nl-NL" sz="2800" dirty="0" smtClean="0"/>
          </a:p>
          <a:p>
            <a:pPr marL="0" indent="0">
              <a:buNone/>
            </a:pPr>
            <a:endParaRPr lang="nl-NL" sz="2800" dirty="0" smtClean="0"/>
          </a:p>
          <a:p>
            <a:r>
              <a:rPr lang="nl-NL" sz="2800" dirty="0" err="1" smtClean="0"/>
              <a:t>Static</a:t>
            </a:r>
            <a:r>
              <a:rPr lang="nl-NL" sz="2800" dirty="0" smtClean="0"/>
              <a:t> </a:t>
            </a:r>
            <a:r>
              <a:rPr lang="nl-NL" sz="2800" dirty="0" err="1" smtClean="0"/>
              <a:t>universe</a:t>
            </a:r>
            <a:r>
              <a:rPr lang="nl-NL" sz="2800" dirty="0" smtClean="0"/>
              <a:t> </a:t>
            </a:r>
          </a:p>
          <a:p>
            <a:pPr lvl="1"/>
            <a:r>
              <a:rPr lang="nl-NL" dirty="0" err="1" smtClean="0">
                <a:sym typeface="Wingdings" panose="05000000000000000000" pitchFamily="2" charset="2"/>
              </a:rPr>
              <a:t>archive</a:t>
            </a:r>
            <a:r>
              <a:rPr lang="nl-NL" dirty="0" smtClean="0">
                <a:sym typeface="Wingdings" panose="05000000000000000000" pitchFamily="2" charset="2"/>
              </a:rPr>
              <a:t> data</a:t>
            </a:r>
          </a:p>
          <a:p>
            <a:r>
              <a:rPr lang="nl-NL" sz="2800" dirty="0" err="1" smtClean="0">
                <a:sym typeface="Wingdings" panose="05000000000000000000" pitchFamily="2" charset="2"/>
              </a:rPr>
              <a:t>Dynamic</a:t>
            </a:r>
            <a:r>
              <a:rPr lang="nl-NL" sz="2800" dirty="0" smtClean="0">
                <a:sym typeface="Wingdings" panose="05000000000000000000" pitchFamily="2" charset="2"/>
              </a:rPr>
              <a:t> </a:t>
            </a:r>
            <a:r>
              <a:rPr lang="nl-NL" sz="2800" dirty="0" err="1" smtClean="0">
                <a:sym typeface="Wingdings" panose="05000000000000000000" pitchFamily="2" charset="2"/>
              </a:rPr>
              <a:t>universe</a:t>
            </a:r>
            <a:endParaRPr lang="nl-NL" sz="2800" dirty="0" smtClean="0">
              <a:sym typeface="Wingdings" panose="05000000000000000000" pitchFamily="2" charset="2"/>
            </a:endParaRPr>
          </a:p>
          <a:p>
            <a:pPr lvl="1"/>
            <a:r>
              <a:rPr lang="nl-NL" dirty="0" err="1" smtClean="0">
                <a:sym typeface="Wingdings" panose="05000000000000000000" pitchFamily="2" charset="2"/>
              </a:rPr>
              <a:t>Scheduled</a:t>
            </a:r>
            <a:r>
              <a:rPr lang="nl-NL" dirty="0" smtClean="0">
                <a:sym typeface="Wingdings" panose="05000000000000000000" pitchFamily="2" charset="2"/>
              </a:rPr>
              <a:t> parallel </a:t>
            </a:r>
            <a:r>
              <a:rPr lang="nl-NL" dirty="0" err="1" smtClean="0">
                <a:sym typeface="Wingdings" panose="05000000000000000000" pitchFamily="2" charset="2"/>
              </a:rPr>
              <a:t>observations</a:t>
            </a:r>
            <a:endParaRPr lang="nl-NL" dirty="0" smtClean="0">
              <a:sym typeface="Wingdings" panose="05000000000000000000" pitchFamily="2" charset="2"/>
            </a:endParaRPr>
          </a:p>
          <a:p>
            <a:pPr lvl="1"/>
            <a:r>
              <a:rPr lang="nl-NL" dirty="0" smtClean="0">
                <a:sym typeface="Wingdings" panose="05000000000000000000" pitchFamily="2" charset="2"/>
              </a:rPr>
              <a:t>Swift follow-up </a:t>
            </a:r>
            <a:r>
              <a:rPr lang="nl-NL" dirty="0" err="1" smtClean="0">
                <a:sym typeface="Wingdings" panose="05000000000000000000" pitchFamily="2" charset="2"/>
              </a:rPr>
              <a:t>from</a:t>
            </a:r>
            <a:r>
              <a:rPr lang="nl-NL" dirty="0" smtClean="0">
                <a:sym typeface="Wingdings" panose="05000000000000000000" pitchFamily="2" charset="2"/>
              </a:rPr>
              <a:t> </a:t>
            </a:r>
            <a:r>
              <a:rPr lang="nl-NL" dirty="0" err="1" smtClean="0">
                <a:sym typeface="Wingdings" panose="05000000000000000000" pitchFamily="2" charset="2"/>
              </a:rPr>
              <a:t>fast</a:t>
            </a:r>
            <a:r>
              <a:rPr lang="nl-NL" dirty="0" smtClean="0">
                <a:sym typeface="Wingdings" panose="05000000000000000000" pitchFamily="2" charset="2"/>
              </a:rPr>
              <a:t> triggers</a:t>
            </a:r>
            <a:endParaRPr lang="nl-NL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27 June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EWASS S15, Prague, CZ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B269A-82B5-4A44-BF6B-85C5902E589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934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Obstacles</a:t>
            </a:r>
            <a:r>
              <a:rPr lang="nl-NL" dirty="0" smtClean="0"/>
              <a:t> ?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sz="2800" dirty="0" smtClean="0"/>
              <a:t>Are </a:t>
            </a:r>
            <a:r>
              <a:rPr lang="nl-NL" sz="2800" dirty="0" err="1" smtClean="0"/>
              <a:t>there</a:t>
            </a:r>
            <a:r>
              <a:rPr lang="nl-NL" sz="2800" dirty="0" smtClean="0"/>
              <a:t> no </a:t>
            </a:r>
            <a:r>
              <a:rPr lang="nl-NL" sz="2800" dirty="0" err="1" smtClean="0"/>
              <a:t>obstacles</a:t>
            </a:r>
            <a:r>
              <a:rPr lang="nl-NL" sz="2800" dirty="0" smtClean="0"/>
              <a:t> </a:t>
            </a:r>
            <a:r>
              <a:rPr lang="nl-NL" sz="2800" dirty="0" err="1" smtClean="0"/>
              <a:t>for</a:t>
            </a:r>
            <a:r>
              <a:rPr lang="nl-NL" sz="2800" dirty="0" smtClean="0"/>
              <a:t> these </a:t>
            </a:r>
            <a:r>
              <a:rPr lang="nl-NL" sz="2800" dirty="0" err="1" smtClean="0"/>
              <a:t>science</a:t>
            </a:r>
            <a:r>
              <a:rPr lang="nl-NL" sz="2800" dirty="0" smtClean="0"/>
              <a:t> cases?</a:t>
            </a:r>
          </a:p>
          <a:p>
            <a:pPr marL="0" indent="0">
              <a:buNone/>
            </a:pPr>
            <a:endParaRPr lang="nl-NL" sz="2800" dirty="0" smtClean="0"/>
          </a:p>
          <a:p>
            <a:r>
              <a:rPr lang="nl-NL" sz="2800" dirty="0" smtClean="0"/>
              <a:t>No data (</a:t>
            </a:r>
            <a:r>
              <a:rPr lang="nl-NL" sz="2800" dirty="0" err="1" smtClean="0"/>
              <a:t>yet</a:t>
            </a:r>
            <a:r>
              <a:rPr lang="nl-NL" sz="2800" dirty="0" smtClean="0"/>
              <a:t>) of </a:t>
            </a:r>
            <a:r>
              <a:rPr lang="nl-NL" sz="2800" dirty="0" err="1" smtClean="0"/>
              <a:t>the</a:t>
            </a:r>
            <a:r>
              <a:rPr lang="nl-NL" sz="2800" dirty="0" smtClean="0"/>
              <a:t> new </a:t>
            </a:r>
            <a:r>
              <a:rPr lang="nl-NL" sz="2800" dirty="0" err="1" smtClean="0"/>
              <a:t>ESFRIs</a:t>
            </a:r>
            <a:endParaRPr lang="nl-NL" sz="2800" dirty="0" smtClean="0"/>
          </a:p>
          <a:p>
            <a:pPr lvl="1"/>
            <a:r>
              <a:rPr lang="nl-NL" dirty="0" smtClean="0">
                <a:sym typeface="Wingdings" panose="05000000000000000000" pitchFamily="2" charset="2"/>
              </a:rPr>
              <a:t>Are we </a:t>
            </a:r>
            <a:r>
              <a:rPr lang="nl-NL" dirty="0" err="1" smtClean="0">
                <a:sym typeface="Wingdings" panose="05000000000000000000" pitchFamily="2" charset="2"/>
              </a:rPr>
              <a:t>prepared</a:t>
            </a:r>
            <a:r>
              <a:rPr lang="nl-NL" dirty="0" smtClean="0">
                <a:sym typeface="Wingdings" panose="05000000000000000000" pitchFamily="2" charset="2"/>
              </a:rPr>
              <a:t> </a:t>
            </a:r>
            <a:r>
              <a:rPr lang="nl-NL" dirty="0" err="1" smtClean="0">
                <a:sym typeface="Wingdings" panose="05000000000000000000" pitchFamily="2" charset="2"/>
              </a:rPr>
              <a:t>for</a:t>
            </a:r>
            <a:r>
              <a:rPr lang="nl-NL" dirty="0" smtClean="0">
                <a:sym typeface="Wingdings" panose="05000000000000000000" pitchFamily="2" charset="2"/>
              </a:rPr>
              <a:t> </a:t>
            </a:r>
            <a:r>
              <a:rPr lang="nl-NL" dirty="0" err="1" smtClean="0">
                <a:sym typeface="Wingdings" panose="05000000000000000000" pitchFamily="2" charset="2"/>
              </a:rPr>
              <a:t>the</a:t>
            </a:r>
            <a:r>
              <a:rPr lang="nl-NL" dirty="0" smtClean="0">
                <a:sym typeface="Wingdings" panose="05000000000000000000" pitchFamily="2" charset="2"/>
              </a:rPr>
              <a:t> new data?</a:t>
            </a:r>
          </a:p>
          <a:p>
            <a:r>
              <a:rPr lang="nl-NL" sz="2800" dirty="0" smtClean="0">
                <a:sym typeface="Wingdings" panose="05000000000000000000" pitchFamily="2" charset="2"/>
              </a:rPr>
              <a:t>New data handling </a:t>
            </a:r>
            <a:r>
              <a:rPr lang="nl-NL" sz="2800" dirty="0" err="1" smtClean="0">
                <a:sym typeface="Wingdings" panose="05000000000000000000" pitchFamily="2" charset="2"/>
              </a:rPr>
              <a:t>and</a:t>
            </a:r>
            <a:r>
              <a:rPr lang="nl-NL" sz="2800" dirty="0" smtClean="0">
                <a:sym typeface="Wingdings" panose="05000000000000000000" pitchFamily="2" charset="2"/>
              </a:rPr>
              <a:t> analysis </a:t>
            </a:r>
          </a:p>
          <a:p>
            <a:pPr lvl="1"/>
            <a:r>
              <a:rPr lang="nl-NL" dirty="0" smtClean="0">
                <a:sym typeface="Wingdings" panose="05000000000000000000" pitchFamily="2" charset="2"/>
              </a:rPr>
              <a:t>Data does </a:t>
            </a:r>
            <a:r>
              <a:rPr lang="nl-NL" dirty="0" err="1" smtClean="0">
                <a:sym typeface="Wingdings" panose="05000000000000000000" pitchFamily="2" charset="2"/>
              </a:rPr>
              <a:t>not</a:t>
            </a:r>
            <a:r>
              <a:rPr lang="nl-NL" dirty="0" smtClean="0">
                <a:sym typeface="Wingdings" panose="05000000000000000000" pitchFamily="2" charset="2"/>
              </a:rPr>
              <a:t> move</a:t>
            </a:r>
          </a:p>
          <a:p>
            <a:pPr lvl="1"/>
            <a:r>
              <a:rPr lang="nl-NL" dirty="0" smtClean="0">
                <a:sym typeface="Wingdings" panose="05000000000000000000" pitchFamily="2" charset="2"/>
              </a:rPr>
              <a:t>Program </a:t>
            </a:r>
            <a:r>
              <a:rPr lang="nl-NL" dirty="0" err="1" smtClean="0">
                <a:sym typeface="Wingdings" panose="05000000000000000000" pitchFamily="2" charset="2"/>
              </a:rPr>
              <a:t>to</a:t>
            </a:r>
            <a:r>
              <a:rPr lang="nl-NL" dirty="0" smtClean="0">
                <a:sym typeface="Wingdings" panose="05000000000000000000" pitchFamily="2" charset="2"/>
              </a:rPr>
              <a:t> </a:t>
            </a:r>
            <a:r>
              <a:rPr lang="nl-NL" dirty="0" err="1" smtClean="0">
                <a:sym typeface="Wingdings" panose="05000000000000000000" pitchFamily="2" charset="2"/>
              </a:rPr>
              <a:t>the</a:t>
            </a:r>
            <a:r>
              <a:rPr lang="nl-NL" dirty="0" smtClean="0">
                <a:sym typeface="Wingdings" panose="05000000000000000000" pitchFamily="2" charset="2"/>
              </a:rPr>
              <a:t> data</a:t>
            </a:r>
            <a:endParaRPr lang="nl-NL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27 June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EWASS S15, Prague, CZ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B269A-82B5-4A44-BF6B-85C5902E589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158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ASTERICS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sz="2800" dirty="0" err="1" smtClean="0">
                <a:solidFill>
                  <a:srgbClr val="0070C0"/>
                </a:solidFill>
              </a:rPr>
              <a:t>Astronomy</a:t>
            </a:r>
            <a:r>
              <a:rPr lang="nl-NL" sz="2800" dirty="0" smtClean="0">
                <a:solidFill>
                  <a:srgbClr val="0070C0"/>
                </a:solidFill>
              </a:rPr>
              <a:t> ESFRI </a:t>
            </a:r>
            <a:r>
              <a:rPr lang="nl-NL" sz="2800" dirty="0" err="1" smtClean="0">
                <a:solidFill>
                  <a:srgbClr val="0070C0"/>
                </a:solidFill>
              </a:rPr>
              <a:t>and</a:t>
            </a:r>
            <a:r>
              <a:rPr lang="nl-NL" sz="2800" dirty="0" smtClean="0">
                <a:solidFill>
                  <a:srgbClr val="0070C0"/>
                </a:solidFill>
              </a:rPr>
              <a:t> Research </a:t>
            </a:r>
            <a:r>
              <a:rPr lang="nl-NL" sz="2800" dirty="0" err="1" smtClean="0">
                <a:solidFill>
                  <a:srgbClr val="0070C0"/>
                </a:solidFill>
              </a:rPr>
              <a:t>Infrastructure</a:t>
            </a:r>
            <a:r>
              <a:rPr lang="nl-NL" sz="2800" dirty="0" smtClean="0">
                <a:solidFill>
                  <a:srgbClr val="0070C0"/>
                </a:solidFill>
              </a:rPr>
              <a:t> Cluster</a:t>
            </a:r>
          </a:p>
          <a:p>
            <a:pPr marL="0" indent="0">
              <a:buNone/>
            </a:pPr>
            <a:r>
              <a:rPr lang="nl-NL" sz="2800" dirty="0" smtClean="0"/>
              <a:t>H2020 project, May 2015 – 2019</a:t>
            </a:r>
          </a:p>
          <a:p>
            <a:r>
              <a:rPr lang="nl-NL" sz="2800" dirty="0" smtClean="0"/>
              <a:t>Single </a:t>
            </a:r>
            <a:r>
              <a:rPr lang="nl-NL" sz="2800" dirty="0" err="1" smtClean="0"/>
              <a:t>collaborative</a:t>
            </a:r>
            <a:r>
              <a:rPr lang="nl-NL" sz="2800" dirty="0" smtClean="0"/>
              <a:t> cluster</a:t>
            </a:r>
          </a:p>
          <a:p>
            <a:r>
              <a:rPr lang="nl-NL" sz="2800" dirty="0" smtClean="0"/>
              <a:t>Next </a:t>
            </a:r>
            <a:r>
              <a:rPr lang="nl-NL" sz="2800" dirty="0" err="1" smtClean="0"/>
              <a:t>generation</a:t>
            </a:r>
            <a:r>
              <a:rPr lang="nl-NL" sz="2800" dirty="0" smtClean="0"/>
              <a:t> ESFRI </a:t>
            </a:r>
            <a:r>
              <a:rPr lang="nl-NL" sz="2800" dirty="0" err="1" smtClean="0"/>
              <a:t>telescope</a:t>
            </a:r>
            <a:r>
              <a:rPr lang="nl-NL" sz="2800" dirty="0" smtClean="0"/>
              <a:t> </a:t>
            </a:r>
            <a:r>
              <a:rPr lang="nl-NL" sz="2800" dirty="0" err="1" smtClean="0"/>
              <a:t>facilities</a:t>
            </a:r>
            <a:endParaRPr lang="nl-NL" sz="2800" dirty="0" smtClean="0"/>
          </a:p>
          <a:p>
            <a:pPr marL="0" indent="0">
              <a:buNone/>
            </a:pPr>
            <a:r>
              <a:rPr lang="nl-NL" sz="2800" dirty="0" smtClean="0"/>
              <a:t>	SKA, CTA, KM3NeT, ELT, (EST)</a:t>
            </a:r>
          </a:p>
          <a:p>
            <a:r>
              <a:rPr lang="nl-NL" sz="2800" dirty="0" err="1" smtClean="0"/>
              <a:t>Astronomy</a:t>
            </a:r>
            <a:r>
              <a:rPr lang="nl-NL" sz="2800" dirty="0" smtClean="0"/>
              <a:t>, </a:t>
            </a:r>
            <a:r>
              <a:rPr lang="nl-NL" sz="2800" dirty="0" err="1" smtClean="0"/>
              <a:t>astro</a:t>
            </a:r>
            <a:r>
              <a:rPr lang="nl-NL" sz="2800" dirty="0" smtClean="0"/>
              <a:t>(</a:t>
            </a:r>
            <a:r>
              <a:rPr lang="nl-NL" sz="2800" dirty="0" err="1" smtClean="0"/>
              <a:t>particle</a:t>
            </a:r>
            <a:r>
              <a:rPr lang="nl-NL" sz="2800" dirty="0" smtClean="0"/>
              <a:t>)</a:t>
            </a:r>
            <a:r>
              <a:rPr lang="nl-NL" sz="2800" dirty="0" err="1" smtClean="0"/>
              <a:t>physics</a:t>
            </a:r>
            <a:endParaRPr lang="nl-NL" sz="2800" dirty="0" smtClean="0"/>
          </a:p>
          <a:p>
            <a:r>
              <a:rPr lang="nl-NL" sz="2800" dirty="0" err="1" smtClean="0"/>
              <a:t>Facilitate</a:t>
            </a:r>
            <a:r>
              <a:rPr lang="nl-NL" sz="2800" dirty="0" smtClean="0"/>
              <a:t> </a:t>
            </a:r>
            <a:r>
              <a:rPr lang="nl-NL" sz="2800" dirty="0" err="1" smtClean="0"/>
              <a:t>researchers</a:t>
            </a:r>
            <a:r>
              <a:rPr lang="nl-NL" sz="2800" dirty="0" smtClean="0"/>
              <a:t> </a:t>
            </a:r>
            <a:r>
              <a:rPr lang="nl-NL" sz="2800" dirty="0" err="1" smtClean="0"/>
              <a:t>to</a:t>
            </a:r>
            <a:r>
              <a:rPr lang="nl-NL" sz="2800" dirty="0" smtClean="0"/>
              <a:t> </a:t>
            </a:r>
            <a:r>
              <a:rPr lang="nl-NL" sz="2800" dirty="0" err="1" smtClean="0"/>
              <a:t>work</a:t>
            </a:r>
            <a:r>
              <a:rPr lang="nl-NL" sz="2800" dirty="0" smtClean="0"/>
              <a:t> </a:t>
            </a:r>
            <a:r>
              <a:rPr lang="nl-NL" sz="2800" dirty="0" err="1" smtClean="0"/>
              <a:t>together</a:t>
            </a:r>
            <a:r>
              <a:rPr lang="nl-NL" sz="2800" dirty="0" smtClean="0"/>
              <a:t> </a:t>
            </a:r>
            <a:br>
              <a:rPr lang="nl-NL" sz="2800" dirty="0" smtClean="0"/>
            </a:br>
            <a:r>
              <a:rPr lang="nl-NL" sz="2800" dirty="0" smtClean="0"/>
              <a:t>on a large </a:t>
            </a:r>
            <a:r>
              <a:rPr lang="nl-NL" sz="2800" dirty="0" err="1" smtClean="0"/>
              <a:t>scale</a:t>
            </a:r>
            <a:r>
              <a:rPr lang="nl-NL" sz="2800" dirty="0" smtClean="0"/>
              <a:t> on </a:t>
            </a:r>
            <a:r>
              <a:rPr lang="nl-NL" sz="2800" dirty="0" err="1" smtClean="0"/>
              <a:t>mutual</a:t>
            </a:r>
            <a:r>
              <a:rPr lang="nl-NL" sz="2800" dirty="0" smtClean="0"/>
              <a:t> </a:t>
            </a:r>
            <a:r>
              <a:rPr lang="nl-NL" sz="2800" dirty="0" err="1" smtClean="0"/>
              <a:t>challenges</a:t>
            </a:r>
            <a:endParaRPr lang="nl-NL" sz="28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27 June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EWASS S15, Prague, CZ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B269A-82B5-4A44-BF6B-85C5902E589A}" type="slidenum">
              <a:rPr lang="en-US" smtClean="0"/>
              <a:t>4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2520000"/>
            <a:ext cx="1763688" cy="104464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1" y="3564000"/>
            <a:ext cx="2328455" cy="79199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5292000"/>
            <a:ext cx="1822122" cy="102494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0" y="4356000"/>
            <a:ext cx="1906278" cy="9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457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Collaboration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nl-NL" sz="2800" dirty="0" smtClean="0"/>
          </a:p>
          <a:p>
            <a:pPr marL="0" indent="0">
              <a:buNone/>
            </a:pPr>
            <a:r>
              <a:rPr lang="nl-NL" sz="2800" dirty="0" smtClean="0"/>
              <a:t>Development </a:t>
            </a:r>
            <a:r>
              <a:rPr lang="nl-NL" sz="2800" dirty="0"/>
              <a:t>of </a:t>
            </a:r>
            <a:r>
              <a:rPr lang="nl-NL" sz="2800" dirty="0" err="1">
                <a:solidFill>
                  <a:srgbClr val="0070C0"/>
                </a:solidFill>
              </a:rPr>
              <a:t>multi-messenger</a:t>
            </a:r>
            <a:r>
              <a:rPr lang="nl-NL" sz="2800" dirty="0">
                <a:solidFill>
                  <a:srgbClr val="0070C0"/>
                </a:solidFill>
              </a:rPr>
              <a:t> tools</a:t>
            </a:r>
            <a:r>
              <a:rPr lang="nl-NL" sz="2800" dirty="0"/>
              <a:t>.</a:t>
            </a:r>
          </a:p>
          <a:p>
            <a:pPr marL="0" indent="0">
              <a:buNone/>
            </a:pPr>
            <a:r>
              <a:rPr lang="nl-NL" sz="2800" dirty="0" err="1"/>
              <a:t>You</a:t>
            </a:r>
            <a:r>
              <a:rPr lang="nl-NL" sz="2800" dirty="0"/>
              <a:t> </a:t>
            </a:r>
            <a:r>
              <a:rPr lang="nl-NL" sz="2800" dirty="0" err="1"/>
              <a:t>can</a:t>
            </a:r>
            <a:r>
              <a:rPr lang="nl-NL" sz="2800" dirty="0"/>
              <a:t>:</a:t>
            </a:r>
          </a:p>
          <a:p>
            <a:pPr marL="285750" indent="-285750"/>
            <a:r>
              <a:rPr lang="nl-NL" sz="2800" dirty="0" err="1"/>
              <a:t>become</a:t>
            </a:r>
            <a:r>
              <a:rPr lang="nl-NL" sz="2800" dirty="0"/>
              <a:t> a (</a:t>
            </a:r>
            <a:r>
              <a:rPr lang="nl-NL" sz="2800" dirty="0" err="1"/>
              <a:t>future</a:t>
            </a:r>
            <a:r>
              <a:rPr lang="nl-NL" sz="2800" dirty="0"/>
              <a:t>) user</a:t>
            </a:r>
          </a:p>
          <a:p>
            <a:pPr marL="285750" indent="-285750"/>
            <a:r>
              <a:rPr lang="nl-NL" sz="2800" dirty="0" err="1"/>
              <a:t>determine</a:t>
            </a:r>
            <a:r>
              <a:rPr lang="nl-NL" sz="2800" dirty="0"/>
              <a:t> part of </a:t>
            </a:r>
            <a:r>
              <a:rPr lang="nl-NL" sz="2800" dirty="0" err="1"/>
              <a:t>the</a:t>
            </a:r>
            <a:r>
              <a:rPr lang="nl-NL" sz="2800" dirty="0"/>
              <a:t> </a:t>
            </a:r>
            <a:r>
              <a:rPr lang="nl-NL" sz="2800" dirty="0" err="1"/>
              <a:t>requirements</a:t>
            </a:r>
            <a:endParaRPr lang="nl-NL" sz="2800" dirty="0"/>
          </a:p>
          <a:p>
            <a:pPr marL="285750" indent="-285750"/>
            <a:r>
              <a:rPr lang="nl-NL" sz="2800" dirty="0"/>
              <a:t>Support </a:t>
            </a:r>
            <a:r>
              <a:rPr lang="nl-NL" sz="2800" dirty="0" err="1"/>
              <a:t>the</a:t>
            </a:r>
            <a:r>
              <a:rPr lang="nl-NL" sz="2800" dirty="0"/>
              <a:t> development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27 June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EWASS S15, Prague, CZ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B269A-82B5-4A44-BF6B-85C5902E589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340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57200" y="2363843"/>
            <a:ext cx="4038600" cy="3976188"/>
          </a:xfrm>
        </p:spPr>
        <p:txBody>
          <a:bodyPr/>
          <a:lstStyle/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r>
              <a:rPr lang="nl-NL" dirty="0" smtClean="0"/>
              <a:t>DADI </a:t>
            </a:r>
            <a:r>
              <a:rPr lang="nl-NL" dirty="0" err="1" smtClean="0"/>
              <a:t>work</a:t>
            </a:r>
            <a:r>
              <a:rPr lang="nl-NL" dirty="0" smtClean="0"/>
              <a:t> package (WP)</a:t>
            </a:r>
          </a:p>
          <a:p>
            <a:r>
              <a:rPr lang="nl-NL" dirty="0" err="1" smtClean="0"/>
              <a:t>Developing</a:t>
            </a:r>
            <a:r>
              <a:rPr lang="nl-NL" dirty="0" smtClean="0"/>
              <a:t> (VO) tools </a:t>
            </a:r>
            <a:r>
              <a:rPr lang="nl-NL" dirty="0" err="1" smtClean="0"/>
              <a:t>together</a:t>
            </a:r>
            <a:endParaRPr lang="nl-NL" dirty="0" smtClean="0"/>
          </a:p>
          <a:p>
            <a:r>
              <a:rPr lang="nl-NL" dirty="0" err="1" smtClean="0"/>
              <a:t>Interoperability</a:t>
            </a:r>
            <a:endParaRPr lang="nl-NL" dirty="0" smtClean="0"/>
          </a:p>
          <a:p>
            <a:r>
              <a:rPr lang="nl-NL" dirty="0" smtClean="0"/>
              <a:t>Re-</a:t>
            </a:r>
            <a:r>
              <a:rPr lang="nl-NL" dirty="0" err="1" smtClean="0"/>
              <a:t>use</a:t>
            </a:r>
            <a:r>
              <a:rPr lang="nl-NL" dirty="0" smtClean="0"/>
              <a:t> of software</a:t>
            </a:r>
          </a:p>
          <a:p>
            <a:r>
              <a:rPr lang="nl-NL" dirty="0" smtClean="0">
                <a:solidFill>
                  <a:srgbClr val="0070C0"/>
                </a:solidFill>
              </a:rPr>
              <a:t>Schools, </a:t>
            </a:r>
            <a:r>
              <a:rPr lang="nl-NL" dirty="0" err="1" smtClean="0">
                <a:solidFill>
                  <a:srgbClr val="0070C0"/>
                </a:solidFill>
              </a:rPr>
              <a:t>Trainings</a:t>
            </a:r>
            <a:endParaRPr lang="nl-NL" dirty="0">
              <a:solidFill>
                <a:srgbClr val="0070C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052736"/>
            <a:ext cx="8229600" cy="1296144"/>
          </a:xfrm>
        </p:spPr>
        <p:txBody>
          <a:bodyPr/>
          <a:lstStyle/>
          <a:p>
            <a:r>
              <a:rPr lang="nl-NL" dirty="0" err="1" smtClean="0"/>
              <a:t>Bringing</a:t>
            </a:r>
            <a:r>
              <a:rPr lang="nl-NL" dirty="0" smtClean="0"/>
              <a:t> </a:t>
            </a:r>
            <a:r>
              <a:rPr lang="nl-NL" dirty="0" err="1" smtClean="0"/>
              <a:t>together</a:t>
            </a:r>
            <a:r>
              <a:rPr lang="nl-NL" dirty="0" smtClean="0"/>
              <a:t> </a:t>
            </a:r>
            <a:r>
              <a:rPr lang="nl-NL" b="1" dirty="0" err="1">
                <a:solidFill>
                  <a:srgbClr val="0070C0"/>
                </a:solidFill>
              </a:rPr>
              <a:t>s</a:t>
            </a:r>
            <a:r>
              <a:rPr lang="nl-NL" b="1" dirty="0" err="1" smtClean="0">
                <a:solidFill>
                  <a:srgbClr val="0070C0"/>
                </a:solidFill>
              </a:rPr>
              <a:t>cientists</a:t>
            </a:r>
            <a:r>
              <a:rPr lang="nl-NL" dirty="0" smtClean="0"/>
              <a:t> </a:t>
            </a:r>
            <a:r>
              <a:rPr lang="nl-NL" dirty="0" err="1" smtClean="0"/>
              <a:t>from</a:t>
            </a:r>
            <a:r>
              <a:rPr lang="nl-NL" dirty="0" smtClean="0"/>
              <a:t> different </a:t>
            </a:r>
            <a:r>
              <a:rPr lang="nl-NL" dirty="0" err="1" smtClean="0"/>
              <a:t>messenger</a:t>
            </a:r>
            <a:r>
              <a:rPr lang="nl-NL" dirty="0" smtClean="0"/>
              <a:t> </a:t>
            </a:r>
            <a:r>
              <a:rPr lang="nl-NL" dirty="0" err="1" smtClean="0"/>
              <a:t>groups</a:t>
            </a:r>
            <a:endParaRPr lang="nl-NL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852935"/>
            <a:ext cx="4038600" cy="3503415"/>
          </a:xfrm>
          <a:solidFill>
            <a:srgbClr val="FFF2CC"/>
          </a:solidFill>
        </p:spPr>
        <p:txBody>
          <a:bodyPr/>
          <a:lstStyle/>
          <a:p>
            <a:pPr marL="0" lvl="0" indent="0">
              <a:buNone/>
            </a:pPr>
            <a:r>
              <a:rPr lang="en-US" dirty="0" smtClean="0"/>
              <a:t>Interaction:</a:t>
            </a:r>
          </a:p>
          <a:p>
            <a:pPr marL="0" lvl="0" indent="0">
              <a:buNone/>
            </a:pPr>
            <a:endParaRPr lang="en-US" sz="2400" dirty="0" smtClean="0"/>
          </a:p>
          <a:p>
            <a:pPr marL="358775" lvl="0" indent="-358775">
              <a:buFont typeface="Wingdings" panose="05000000000000000000" pitchFamily="2" charset="2"/>
              <a:buChar char="q"/>
            </a:pPr>
            <a:r>
              <a:rPr lang="en-US" sz="2400" dirty="0" smtClean="0"/>
              <a:t>3rd </a:t>
            </a:r>
            <a:r>
              <a:rPr lang="en-US" sz="2400" dirty="0"/>
              <a:t>ASTERICS DADI School,</a:t>
            </a:r>
            <a:br>
              <a:rPr lang="en-US" sz="2400" dirty="0"/>
            </a:br>
            <a:r>
              <a:rPr lang="en-US" sz="2400" i="1" dirty="0"/>
              <a:t>21-23 Nov 2017, Madrid</a:t>
            </a:r>
            <a:endParaRPr lang="nl-NL" sz="2400" i="1" dirty="0"/>
          </a:p>
          <a:p>
            <a:pPr marL="358775" lvl="0" indent="-358775">
              <a:buFont typeface="Wingdings" panose="05000000000000000000" pitchFamily="2" charset="2"/>
              <a:buChar char="q"/>
            </a:pPr>
            <a:r>
              <a:rPr lang="en-US" sz="2400" dirty="0"/>
              <a:t>ESFRI Forum and training, </a:t>
            </a:r>
            <a:br>
              <a:rPr lang="en-US" sz="2400" dirty="0"/>
            </a:br>
            <a:r>
              <a:rPr lang="en-US" sz="2400" i="1" dirty="0"/>
              <a:t>Dec 2017, Trieste</a:t>
            </a:r>
            <a:endParaRPr lang="nl-NL" sz="2400" i="1" dirty="0"/>
          </a:p>
          <a:p>
            <a:pPr marL="358775" lvl="0" indent="-358775">
              <a:buFont typeface="Wingdings" panose="05000000000000000000" pitchFamily="2" charset="2"/>
              <a:buChar char="q"/>
            </a:pPr>
            <a:r>
              <a:rPr lang="en-US" sz="2400" dirty="0"/>
              <a:t>Technology Forum (VO development), </a:t>
            </a:r>
            <a:r>
              <a:rPr lang="en-US" sz="2400" i="1" dirty="0"/>
              <a:t>Spring 2018</a:t>
            </a:r>
            <a:endParaRPr lang="nl-NL" sz="2400" i="1" dirty="0"/>
          </a:p>
          <a:p>
            <a:pPr marL="0" indent="0">
              <a:buNone/>
            </a:pPr>
            <a:endParaRPr lang="nl-NL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27 June 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EWASS S15, Prague, CZ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B269A-82B5-4A44-BF6B-85C5902E589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459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323528" y="2363843"/>
            <a:ext cx="4172272" cy="3976188"/>
          </a:xfrm>
        </p:spPr>
        <p:txBody>
          <a:bodyPr/>
          <a:lstStyle/>
          <a:p>
            <a:pPr marL="0" indent="0">
              <a:buNone/>
            </a:pPr>
            <a:endParaRPr lang="nl-NL" dirty="0" smtClean="0"/>
          </a:p>
          <a:p>
            <a:pPr marL="0" lvl="0" indent="0">
              <a:buNone/>
            </a:pPr>
            <a:r>
              <a:rPr lang="en-US" dirty="0"/>
              <a:t>WPs  DADI,  OBELICS,  </a:t>
            </a:r>
            <a:r>
              <a:rPr lang="en-US" dirty="0" smtClean="0"/>
              <a:t>DECS</a:t>
            </a:r>
          </a:p>
          <a:p>
            <a:r>
              <a:rPr lang="en-US" dirty="0" smtClean="0"/>
              <a:t>VO standards, IVOA, RDA</a:t>
            </a:r>
          </a:p>
          <a:p>
            <a:r>
              <a:rPr lang="en-US" dirty="0" smtClean="0"/>
              <a:t>Data </a:t>
            </a:r>
            <a:r>
              <a:rPr lang="en-US" dirty="0"/>
              <a:t>handling, benchmarking</a:t>
            </a:r>
          </a:p>
          <a:p>
            <a:r>
              <a:rPr lang="en-US" dirty="0" smtClean="0"/>
              <a:t>Citizen Science Experiments, engaging with society at large.</a:t>
            </a:r>
          </a:p>
          <a:p>
            <a:endParaRPr lang="nl-NL" dirty="0">
              <a:solidFill>
                <a:srgbClr val="0070C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052736"/>
            <a:ext cx="8229600" cy="1296144"/>
          </a:xfrm>
        </p:spPr>
        <p:txBody>
          <a:bodyPr/>
          <a:lstStyle/>
          <a:p>
            <a:r>
              <a:rPr lang="nl-NL" dirty="0" err="1" smtClean="0"/>
              <a:t>Bringing</a:t>
            </a:r>
            <a:r>
              <a:rPr lang="nl-NL" dirty="0" smtClean="0"/>
              <a:t> </a:t>
            </a:r>
            <a:r>
              <a:rPr lang="nl-NL" dirty="0" err="1" smtClean="0"/>
              <a:t>together</a:t>
            </a:r>
            <a:r>
              <a:rPr lang="nl-NL" dirty="0" smtClean="0"/>
              <a:t> </a:t>
            </a:r>
            <a:r>
              <a:rPr lang="nl-NL" b="1" dirty="0" smtClean="0">
                <a:solidFill>
                  <a:srgbClr val="0070C0"/>
                </a:solidFill>
              </a:rPr>
              <a:t>data</a:t>
            </a:r>
            <a:r>
              <a:rPr lang="nl-NL" dirty="0" smtClean="0"/>
              <a:t> </a:t>
            </a:r>
            <a:r>
              <a:rPr lang="nl-NL" dirty="0" err="1" smtClean="0"/>
              <a:t>from</a:t>
            </a:r>
            <a:r>
              <a:rPr lang="nl-NL" dirty="0" smtClean="0"/>
              <a:t> different </a:t>
            </a:r>
            <a:r>
              <a:rPr lang="nl-NL" dirty="0" err="1" smtClean="0"/>
              <a:t>messenger</a:t>
            </a:r>
            <a:r>
              <a:rPr lang="nl-NL" dirty="0" smtClean="0"/>
              <a:t> </a:t>
            </a:r>
            <a:r>
              <a:rPr lang="nl-NL" dirty="0" err="1" smtClean="0"/>
              <a:t>facilities</a:t>
            </a:r>
            <a:endParaRPr lang="nl-NL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852935"/>
            <a:ext cx="4038600" cy="3503415"/>
          </a:xfrm>
          <a:solidFill>
            <a:srgbClr val="FFF2CC"/>
          </a:solidFill>
        </p:spPr>
        <p:txBody>
          <a:bodyPr/>
          <a:lstStyle/>
          <a:p>
            <a:pPr marL="0" lvl="0" indent="0">
              <a:buNone/>
            </a:pPr>
            <a:r>
              <a:rPr lang="en-US" dirty="0" smtClean="0"/>
              <a:t>Interaction:</a:t>
            </a:r>
          </a:p>
          <a:p>
            <a:pPr marL="0" lvl="0" indent="0">
              <a:buNone/>
            </a:pPr>
            <a:endParaRPr lang="en-US" sz="2400" dirty="0" smtClean="0"/>
          </a:p>
          <a:p>
            <a:pPr marL="358775" lvl="0" indent="-358775">
              <a:buFont typeface="Wingdings" panose="05000000000000000000" pitchFamily="2" charset="2"/>
              <a:buChar char="q"/>
            </a:pPr>
            <a:r>
              <a:rPr lang="en-US" sz="2400" dirty="0"/>
              <a:t>OBELICS Workshop &amp; training, </a:t>
            </a:r>
            <a:br>
              <a:rPr lang="en-US" sz="2400" dirty="0"/>
            </a:br>
            <a:r>
              <a:rPr lang="en-US" sz="2400" i="1" dirty="0"/>
              <a:t>16-19 Oct 2017, Barcelona</a:t>
            </a:r>
          </a:p>
          <a:p>
            <a:pPr marL="358775" lvl="0" indent="-358775">
              <a:buFont typeface="Wingdings" panose="05000000000000000000" pitchFamily="2" charset="2"/>
              <a:buChar char="q"/>
            </a:pPr>
            <a:r>
              <a:rPr lang="en-US" sz="2400" dirty="0"/>
              <a:t>Citizen Science Workshop, </a:t>
            </a:r>
            <a:br>
              <a:rPr lang="en-US" sz="2400" dirty="0"/>
            </a:br>
            <a:r>
              <a:rPr lang="en-US" sz="2400" i="1" dirty="0"/>
              <a:t>Spring 2018, Trieste (TBC)</a:t>
            </a:r>
          </a:p>
          <a:p>
            <a:pPr marL="0" indent="0">
              <a:buNone/>
            </a:pPr>
            <a:endParaRPr lang="nl-NL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27 June 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EWASS S15, Prague, CZ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B269A-82B5-4A44-BF6B-85C5902E589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968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323528" y="2363843"/>
            <a:ext cx="4172272" cy="3976188"/>
          </a:xfrm>
        </p:spPr>
        <p:txBody>
          <a:bodyPr/>
          <a:lstStyle/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r>
              <a:rPr lang="en-US" dirty="0"/>
              <a:t>WP </a:t>
            </a:r>
            <a:r>
              <a:rPr lang="en-US" dirty="0" smtClean="0"/>
              <a:t>CLEOPATRA</a:t>
            </a:r>
          </a:p>
          <a:p>
            <a:r>
              <a:rPr lang="en-US" dirty="0" smtClean="0"/>
              <a:t>Timing </a:t>
            </a:r>
            <a:r>
              <a:rPr lang="en-US" dirty="0"/>
              <a:t>with White Rabbit protocol</a:t>
            </a:r>
          </a:p>
          <a:p>
            <a:r>
              <a:rPr lang="en-US" dirty="0"/>
              <a:t>Alert protocols and </a:t>
            </a:r>
            <a:r>
              <a:rPr lang="en-US" dirty="0" smtClean="0"/>
              <a:t>mechanisms</a:t>
            </a:r>
          </a:p>
          <a:p>
            <a:endParaRPr lang="nl-NL" dirty="0">
              <a:solidFill>
                <a:srgbClr val="0070C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052736"/>
            <a:ext cx="8229600" cy="1296144"/>
          </a:xfrm>
        </p:spPr>
        <p:txBody>
          <a:bodyPr/>
          <a:lstStyle/>
          <a:p>
            <a:r>
              <a:rPr lang="nl-NL" dirty="0" err="1" smtClean="0"/>
              <a:t>Doing</a:t>
            </a:r>
            <a:r>
              <a:rPr lang="nl-NL" dirty="0" smtClean="0"/>
              <a:t> </a:t>
            </a:r>
            <a:r>
              <a:rPr lang="nl-NL" dirty="0" err="1" smtClean="0"/>
              <a:t>the</a:t>
            </a:r>
            <a:r>
              <a:rPr lang="nl-NL" dirty="0" smtClean="0"/>
              <a:t> </a:t>
            </a:r>
            <a:r>
              <a:rPr lang="nl-NL" b="1" dirty="0" smtClean="0">
                <a:solidFill>
                  <a:srgbClr val="0070C0"/>
                </a:solidFill>
              </a:rPr>
              <a:t>timing</a:t>
            </a:r>
            <a:r>
              <a:rPr lang="nl-NL" dirty="0" smtClean="0"/>
              <a:t> right in </a:t>
            </a:r>
            <a:r>
              <a:rPr lang="nl-NL" dirty="0" err="1" smtClean="0"/>
              <a:t>recording</a:t>
            </a:r>
            <a:r>
              <a:rPr lang="nl-NL" dirty="0" smtClean="0"/>
              <a:t> </a:t>
            </a:r>
            <a:r>
              <a:rPr lang="nl-NL" dirty="0" err="1" smtClean="0"/>
              <a:t>transient</a:t>
            </a:r>
            <a:r>
              <a:rPr lang="nl-NL" dirty="0" smtClean="0"/>
              <a:t> events</a:t>
            </a:r>
            <a:endParaRPr lang="nl-NL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852935"/>
            <a:ext cx="4172272" cy="3503415"/>
          </a:xfrm>
          <a:solidFill>
            <a:srgbClr val="FFF2CC"/>
          </a:solidFill>
        </p:spPr>
        <p:txBody>
          <a:bodyPr/>
          <a:lstStyle/>
          <a:p>
            <a:pPr marL="0" lvl="0" indent="0">
              <a:buNone/>
            </a:pPr>
            <a:r>
              <a:rPr lang="en-US" dirty="0" smtClean="0"/>
              <a:t>Interaction:</a:t>
            </a:r>
          </a:p>
          <a:p>
            <a:pPr marL="0" lvl="0" indent="0">
              <a:buNone/>
            </a:pPr>
            <a:endParaRPr lang="en-US" sz="2400" dirty="0" smtClean="0"/>
          </a:p>
          <a:p>
            <a:pPr marL="358775" lvl="0" indent="-358775">
              <a:buFont typeface="Wingdings" panose="05000000000000000000" pitchFamily="2" charset="2"/>
              <a:buChar char="q"/>
            </a:pPr>
            <a:r>
              <a:rPr lang="en-US" sz="2400" dirty="0"/>
              <a:t>workshop on Radio - </a:t>
            </a:r>
            <a:r>
              <a:rPr lang="en-US" sz="2400" dirty="0">
                <a:sym typeface="Symbol" panose="05050102010706020507" pitchFamily="18" charset="2"/>
              </a:rPr>
              <a:t> </a:t>
            </a:r>
            <a:r>
              <a:rPr lang="el-GR" sz="2400" dirty="0" smtClean="0"/>
              <a:t>:</a:t>
            </a:r>
            <a:r>
              <a:rPr lang="nl-NL" sz="2400" dirty="0" smtClean="0"/>
              <a:t> </a:t>
            </a:r>
            <a:r>
              <a:rPr lang="en-US" sz="2400" dirty="0"/>
              <a:t>Transient Alert Mechanisms,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i="1" dirty="0"/>
              <a:t>26-28 Sept 2017, </a:t>
            </a:r>
            <a:r>
              <a:rPr lang="en-US" sz="2400" i="1" dirty="0" smtClean="0"/>
              <a:t>Amsterdam</a:t>
            </a:r>
            <a:endParaRPr lang="en-US" sz="2400" dirty="0"/>
          </a:p>
          <a:p>
            <a:pPr marL="400050" lvl="1" indent="0">
              <a:buNone/>
            </a:pPr>
            <a:r>
              <a:rPr lang="en-US" dirty="0" smtClean="0">
                <a:hlinkClick r:id="rId3"/>
              </a:rPr>
              <a:t>www.asterics2020.eu/radio-gamma-workshop</a:t>
            </a:r>
            <a:endParaRPr lang="en-US" dirty="0"/>
          </a:p>
          <a:p>
            <a:pPr marL="0" indent="0">
              <a:buNone/>
            </a:pPr>
            <a:endParaRPr lang="nl-NL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27 June 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EWASS S15, Prague, CZ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B269A-82B5-4A44-BF6B-85C5902E589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54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nl-NL" dirty="0" smtClean="0"/>
              <a:t>Partners (26)    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7349" y="1988839"/>
            <a:ext cx="3754760" cy="4137323"/>
          </a:xfrm>
        </p:spPr>
        <p:txBody>
          <a:bodyPr/>
          <a:lstStyle/>
          <a:p>
            <a:endParaRPr lang="nl-NL" dirty="0" smtClean="0"/>
          </a:p>
          <a:p>
            <a:r>
              <a:rPr lang="nl-NL" dirty="0" smtClean="0"/>
              <a:t>Project partners </a:t>
            </a:r>
            <a:br>
              <a:rPr lang="nl-NL" dirty="0" smtClean="0"/>
            </a:br>
            <a:r>
              <a:rPr lang="nl-NL" dirty="0" smtClean="0"/>
              <a:t>in </a:t>
            </a:r>
            <a:r>
              <a:rPr lang="nl-NL" dirty="0"/>
              <a:t>6 European </a:t>
            </a:r>
            <a:r>
              <a:rPr lang="nl-NL" dirty="0" err="1" smtClean="0"/>
              <a:t>countries</a:t>
            </a:r>
            <a:r>
              <a:rPr lang="nl-NL" dirty="0"/>
              <a:t/>
            </a:r>
            <a:br>
              <a:rPr lang="nl-NL" dirty="0"/>
            </a:br>
            <a:r>
              <a:rPr lang="nl-NL" dirty="0" smtClean="0"/>
              <a:t>NL,UK,FR,DE,IT,ES</a:t>
            </a:r>
          </a:p>
          <a:p>
            <a:r>
              <a:rPr lang="nl-NL" dirty="0" err="1" smtClean="0"/>
              <a:t>Astron</a:t>
            </a:r>
            <a:r>
              <a:rPr lang="nl-NL" dirty="0" smtClean="0"/>
              <a:t> </a:t>
            </a:r>
            <a:r>
              <a:rPr lang="nl-NL" dirty="0" err="1" smtClean="0"/>
              <a:t>Coordinator</a:t>
            </a:r>
            <a:endParaRPr lang="nl-NL" dirty="0" smtClean="0"/>
          </a:p>
          <a:p>
            <a:endParaRPr lang="nl-N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27 June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EWASS S15, Prague, CZ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B269A-82B5-4A44-BF6B-85C5902E589A}" type="slidenum">
              <a:rPr lang="en-US" smtClean="0"/>
              <a:t>9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999" y="1340767"/>
            <a:ext cx="4689350" cy="2232249"/>
          </a:xfrm>
          <a:prstGeom prst="rect">
            <a:avLst/>
          </a:prstGeom>
        </p:spPr>
      </p:pic>
      <p:grpSp>
        <p:nvGrpSpPr>
          <p:cNvPr id="17" name="Group 16"/>
          <p:cNvGrpSpPr>
            <a:grpSpLocks noChangeAspect="1"/>
          </p:cNvGrpSpPr>
          <p:nvPr/>
        </p:nvGrpSpPr>
        <p:grpSpPr>
          <a:xfrm>
            <a:off x="467999" y="3727321"/>
            <a:ext cx="4464041" cy="2398842"/>
            <a:chOff x="20261100" y="21149651"/>
            <a:chExt cx="8713801" cy="4682535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0261100" y="21149651"/>
              <a:ext cx="8713801" cy="4682534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6446026" y="25174786"/>
              <a:ext cx="2178450" cy="657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87757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CA90DBCA-6571-4095-9978-3D3B4B6C7AC9}" vid="{C04A3189-C0AA-4F50-905D-7330124198D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Asterics_eu_def</Template>
  <TotalTime>162</TotalTime>
  <Words>380</Words>
  <Application>Microsoft Office PowerPoint</Application>
  <PresentationFormat>On-screen Show (4:3)</PresentationFormat>
  <Paragraphs>117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Century Gothic</vt:lpstr>
      <vt:lpstr>Symbol</vt:lpstr>
      <vt:lpstr>Wingdings</vt:lpstr>
      <vt:lpstr>Office Theme</vt:lpstr>
      <vt:lpstr>ASTERICS to support enabling the scientific synergies</vt:lpstr>
      <vt:lpstr>Scientific synergies</vt:lpstr>
      <vt:lpstr>Obstacles ?</vt:lpstr>
      <vt:lpstr>ASTERICS</vt:lpstr>
      <vt:lpstr>Collaboration</vt:lpstr>
      <vt:lpstr>Bringing together scientists from different messenger groups</vt:lpstr>
      <vt:lpstr>Bringing together data from different messenger facilities</vt:lpstr>
      <vt:lpstr>Doing the timing right in recording transient events</vt:lpstr>
      <vt:lpstr>Partners (26)    </vt:lpstr>
      <vt:lpstr>Summary</vt:lpstr>
    </vt:vector>
  </TitlesOfParts>
  <Company>Stichting ASTRON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 van der Meer</dc:creator>
  <cp:lastModifiedBy>Rob van der Meer</cp:lastModifiedBy>
  <cp:revision>20</cp:revision>
  <dcterms:created xsi:type="dcterms:W3CDTF">2017-06-22T15:15:19Z</dcterms:created>
  <dcterms:modified xsi:type="dcterms:W3CDTF">2017-06-27T06:09:34Z</dcterms:modified>
</cp:coreProperties>
</file>