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8" r:id="rId2"/>
    <p:sldId id="260" r:id="rId3"/>
    <p:sldId id="262" r:id="rId4"/>
    <p:sldId id="264" r:id="rId5"/>
    <p:sldId id="305" r:id="rId6"/>
    <p:sldId id="261" r:id="rId7"/>
    <p:sldId id="263" r:id="rId8"/>
    <p:sldId id="306" r:id="rId9"/>
    <p:sldId id="307" r:id="rId10"/>
    <p:sldId id="308" r:id="rId11"/>
    <p:sldId id="287" r:id="rId12"/>
    <p:sldId id="286" r:id="rId13"/>
    <p:sldId id="278" r:id="rId14"/>
    <p:sldId id="279" r:id="rId15"/>
    <p:sldId id="281" r:id="rId16"/>
    <p:sldId id="309" r:id="rId17"/>
    <p:sldId id="300" r:id="rId18"/>
    <p:sldId id="273" r:id="rId19"/>
    <p:sldId id="299" r:id="rId20"/>
    <p:sldId id="304" r:id="rId21"/>
    <p:sldId id="289" r:id="rId22"/>
    <p:sldId id="290" r:id="rId23"/>
    <p:sldId id="294" r:id="rId24"/>
    <p:sldId id="296" r:id="rId25"/>
    <p:sldId id="284" r:id="rId26"/>
    <p:sldId id="27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21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89813" autoAdjust="0"/>
  </p:normalViewPr>
  <p:slideViewPr>
    <p:cSldViewPr showGuides="1">
      <p:cViewPr varScale="1">
        <p:scale>
          <a:sx n="66" d="100"/>
          <a:sy n="66" d="100"/>
        </p:scale>
        <p:origin x="1506" y="66"/>
      </p:cViewPr>
      <p:guideLst>
        <p:guide orient="horz" pos="2160"/>
        <p:guide pos="2880"/>
      </p:guideLst>
    </p:cSldViewPr>
  </p:slideViewPr>
  <p:outlineViewPr>
    <p:cViewPr>
      <p:scale>
        <a:sx n="33" d="100"/>
        <a:sy n="33" d="100"/>
      </p:scale>
      <p:origin x="0" y="-10690"/>
    </p:cViewPr>
  </p:outlineViewPr>
  <p:notesTextViewPr>
    <p:cViewPr>
      <p:scale>
        <a:sx n="1" d="1"/>
        <a:sy n="1" d="1"/>
      </p:scale>
      <p:origin x="0" y="0"/>
    </p:cViewPr>
  </p:notesTextViewPr>
  <p:sorterViewPr>
    <p:cViewPr>
      <p:scale>
        <a:sx n="95" d="100"/>
        <a:sy n="95" d="100"/>
      </p:scale>
      <p:origin x="0" y="-38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436FB1-8458-4A81-9FCE-E6EB27618602}" type="datetimeFigureOut">
              <a:rPr lang="en-US" smtClean="0"/>
              <a:t>7/11/2017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E3951D-A577-42A4-BA3F-63C36802A2E5}" type="slidenum">
              <a:rPr lang="en-US" smtClean="0"/>
              <a:t>‹#›</a:t>
            </a:fld>
            <a:endParaRPr lang="en-US"/>
          </a:p>
        </p:txBody>
      </p:sp>
    </p:spTree>
    <p:extLst>
      <p:ext uri="{BB962C8B-B14F-4D97-AF65-F5344CB8AC3E}">
        <p14:creationId xmlns:p14="http://schemas.microsoft.com/office/powerpoint/2010/main" val="203519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Mike</a:t>
            </a:r>
            <a:endParaRPr lang="en-001" dirty="0"/>
          </a:p>
        </p:txBody>
      </p:sp>
      <p:sp>
        <p:nvSpPr>
          <p:cNvPr id="4" name="Slide Number Placeholder 3"/>
          <p:cNvSpPr>
            <a:spLocks noGrp="1"/>
          </p:cNvSpPr>
          <p:nvPr>
            <p:ph type="sldNum" sz="quarter" idx="10"/>
          </p:nvPr>
        </p:nvSpPr>
        <p:spPr/>
        <p:txBody>
          <a:bodyPr/>
          <a:lstStyle/>
          <a:p>
            <a:fld id="{B8E3951D-A577-42A4-BA3F-63C36802A2E5}" type="slidenum">
              <a:rPr lang="en-US" smtClean="0"/>
              <a:t>1</a:t>
            </a:fld>
            <a:endParaRPr lang="en-US"/>
          </a:p>
        </p:txBody>
      </p:sp>
    </p:spTree>
    <p:extLst>
      <p:ext uri="{BB962C8B-B14F-4D97-AF65-F5344CB8AC3E}">
        <p14:creationId xmlns:p14="http://schemas.microsoft.com/office/powerpoint/2010/main" val="3046017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usual role of the outreach work package</a:t>
            </a:r>
            <a:r>
              <a:rPr lang="en-US" baseline="0" dirty="0"/>
              <a:t> is just dissemination of information, but we want to do something far better. </a:t>
            </a:r>
            <a:r>
              <a:rPr lang="en-US" dirty="0"/>
              <a:t>ASTERICS aims to use the best open science practice </a:t>
            </a:r>
            <a:r>
              <a:rPr lang="mr-IN" dirty="0"/>
              <a:t>–</a:t>
            </a:r>
            <a:r>
              <a:rPr lang="en-US" dirty="0"/>
              <a:t> not just</a:t>
            </a:r>
            <a:r>
              <a:rPr lang="en-US" baseline="0" dirty="0"/>
              <a:t> in open access scientific publications and open access to data through the virtual observatory, but by direct engagement of the public in the process of what computer science people call ‘knowledge discovery’. We’re using citizen science, mass participation experiments. The important thing to remember is that citizen science is NOT outreach. It’s a tool for doing an experiment, like a spectrometer. You’re applying thousands or tens of thousands human brains on an algorithmically-complex classification problem. </a:t>
            </a:r>
            <a:endParaRPr lang="en-US" dirty="0"/>
          </a:p>
        </p:txBody>
      </p:sp>
      <p:sp>
        <p:nvSpPr>
          <p:cNvPr id="4" name="Slide Number Placeholder 3"/>
          <p:cNvSpPr>
            <a:spLocks noGrp="1"/>
          </p:cNvSpPr>
          <p:nvPr>
            <p:ph type="sldNum" sz="quarter" idx="10"/>
          </p:nvPr>
        </p:nvSpPr>
        <p:spPr/>
        <p:txBody>
          <a:bodyPr/>
          <a:lstStyle/>
          <a:p>
            <a:fld id="{B8E3951D-A577-42A4-BA3F-63C36802A2E5}" type="slidenum">
              <a:rPr lang="en-US" smtClean="0"/>
              <a:t>21</a:t>
            </a:fld>
            <a:endParaRPr lang="en-US"/>
          </a:p>
        </p:txBody>
      </p:sp>
    </p:spTree>
    <p:extLst>
      <p:ext uri="{BB962C8B-B14F-4D97-AF65-F5344CB8AC3E}">
        <p14:creationId xmlns:p14="http://schemas.microsoft.com/office/powerpoint/2010/main" val="127031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01" dirty="0"/>
          </a:p>
        </p:txBody>
      </p:sp>
      <p:sp>
        <p:nvSpPr>
          <p:cNvPr id="4" name="Slide Number Placeholder 3"/>
          <p:cNvSpPr>
            <a:spLocks noGrp="1"/>
          </p:cNvSpPr>
          <p:nvPr>
            <p:ph type="sldNum" sz="quarter" idx="10"/>
          </p:nvPr>
        </p:nvSpPr>
        <p:spPr/>
        <p:txBody>
          <a:bodyPr/>
          <a:lstStyle/>
          <a:p>
            <a:fld id="{B8E3951D-A577-42A4-BA3F-63C36802A2E5}" type="slidenum">
              <a:rPr lang="en-US" smtClean="0"/>
              <a:t>22</a:t>
            </a:fld>
            <a:endParaRPr lang="en-US"/>
          </a:p>
        </p:txBody>
      </p:sp>
    </p:spTree>
    <p:extLst>
      <p:ext uri="{BB962C8B-B14F-4D97-AF65-F5344CB8AC3E}">
        <p14:creationId xmlns:p14="http://schemas.microsoft.com/office/powerpoint/2010/main" val="6487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THAT LUCY</a:t>
            </a:r>
            <a:r>
              <a:rPr lang="en-US" baseline="0" dirty="0"/>
              <a:t> INVITED AS CTA REPRESENTATIVE AND THAT EXPLICIT INTENTION IS TO BUILD EXPERIMENT THAT WORKS ON PATHFINDER DATA AND WILL BE APPLIED LATER ON FULL ESFRI DATA</a:t>
            </a:r>
            <a:endParaRPr lang="en-US" dirty="0"/>
          </a:p>
        </p:txBody>
      </p:sp>
      <p:sp>
        <p:nvSpPr>
          <p:cNvPr id="4" name="Slide Number Placeholder 3"/>
          <p:cNvSpPr>
            <a:spLocks noGrp="1"/>
          </p:cNvSpPr>
          <p:nvPr>
            <p:ph type="sldNum" sz="quarter" idx="10"/>
          </p:nvPr>
        </p:nvSpPr>
        <p:spPr/>
        <p:txBody>
          <a:bodyPr/>
          <a:lstStyle/>
          <a:p>
            <a:fld id="{B8E3951D-A577-42A4-BA3F-63C36802A2E5}" type="slidenum">
              <a:rPr lang="en-US" smtClean="0"/>
              <a:t>23</a:t>
            </a:fld>
            <a:endParaRPr lang="en-US"/>
          </a:p>
        </p:txBody>
      </p:sp>
    </p:spTree>
    <p:extLst>
      <p:ext uri="{BB962C8B-B14F-4D97-AF65-F5344CB8AC3E}">
        <p14:creationId xmlns:p14="http://schemas.microsoft.com/office/powerpoint/2010/main" val="4261279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EDUCATIONAL RESOURCES DELIBERATELY</a:t>
            </a:r>
            <a:r>
              <a:rPr lang="en-US" baseline="0" dirty="0"/>
              <a:t> DESIGNED TO BE </a:t>
            </a:r>
            <a:r>
              <a:rPr lang="en-US" dirty="0"/>
              <a:t>EMBEDDED WITHIN CITIZEN SCIENCE EXPERIMENT </a:t>
            </a:r>
          </a:p>
        </p:txBody>
      </p:sp>
      <p:sp>
        <p:nvSpPr>
          <p:cNvPr id="4" name="Slide Number Placeholder 3"/>
          <p:cNvSpPr>
            <a:spLocks noGrp="1"/>
          </p:cNvSpPr>
          <p:nvPr>
            <p:ph type="sldNum" sz="quarter" idx="10"/>
          </p:nvPr>
        </p:nvSpPr>
        <p:spPr/>
        <p:txBody>
          <a:bodyPr/>
          <a:lstStyle/>
          <a:p>
            <a:fld id="{B8E3951D-A577-42A4-BA3F-63C36802A2E5}" type="slidenum">
              <a:rPr lang="en-US" smtClean="0"/>
              <a:t>24</a:t>
            </a:fld>
            <a:endParaRPr lang="en-US"/>
          </a:p>
        </p:txBody>
      </p:sp>
    </p:spTree>
    <p:extLst>
      <p:ext uri="{BB962C8B-B14F-4D97-AF65-F5344CB8AC3E}">
        <p14:creationId xmlns:p14="http://schemas.microsoft.com/office/powerpoint/2010/main" val="368450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LSST:</a:t>
            </a:r>
            <a:r>
              <a:rPr lang="en-US" baseline="0" dirty="0"/>
              <a:t> Large Synoptic Survey Telescope under construction in Chile. Survey the dynamic universe</a:t>
            </a:r>
          </a:p>
          <a:p>
            <a:r>
              <a:rPr lang="en-US" baseline="0" dirty="0"/>
              <a:t>Euclid: Space telescope for dark energy</a:t>
            </a:r>
          </a:p>
          <a:p>
            <a:endParaRPr lang="en-001" dirty="0"/>
          </a:p>
        </p:txBody>
      </p:sp>
      <p:sp>
        <p:nvSpPr>
          <p:cNvPr id="4" name="Slide Number Placeholder 3"/>
          <p:cNvSpPr>
            <a:spLocks noGrp="1"/>
          </p:cNvSpPr>
          <p:nvPr>
            <p:ph type="sldNum" sz="quarter" idx="10"/>
          </p:nvPr>
        </p:nvSpPr>
        <p:spPr/>
        <p:txBody>
          <a:bodyPr/>
          <a:lstStyle/>
          <a:p>
            <a:fld id="{B8E3951D-A577-42A4-BA3F-63C36802A2E5}" type="slidenum">
              <a:rPr lang="en-US" smtClean="0"/>
              <a:t>3</a:t>
            </a:fld>
            <a:endParaRPr lang="en-US"/>
          </a:p>
        </p:txBody>
      </p:sp>
    </p:spTree>
    <p:extLst>
      <p:ext uri="{BB962C8B-B14F-4D97-AF65-F5344CB8AC3E}">
        <p14:creationId xmlns:p14="http://schemas.microsoft.com/office/powerpoint/2010/main" val="3312588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LSST:</a:t>
            </a:r>
            <a:r>
              <a:rPr lang="en-US" baseline="0" dirty="0"/>
              <a:t> Large Synoptic Survey Telescope under construction in Chile. Survey the dynamic universe</a:t>
            </a:r>
          </a:p>
          <a:p>
            <a:r>
              <a:rPr lang="en-US" baseline="0" dirty="0"/>
              <a:t>Euclid: Space telescope for dark energy</a:t>
            </a:r>
          </a:p>
          <a:p>
            <a:endParaRPr lang="en-001" dirty="0"/>
          </a:p>
        </p:txBody>
      </p:sp>
      <p:sp>
        <p:nvSpPr>
          <p:cNvPr id="4" name="Slide Number Placeholder 3"/>
          <p:cNvSpPr>
            <a:spLocks noGrp="1"/>
          </p:cNvSpPr>
          <p:nvPr>
            <p:ph type="sldNum" sz="quarter" idx="10"/>
          </p:nvPr>
        </p:nvSpPr>
        <p:spPr/>
        <p:txBody>
          <a:bodyPr/>
          <a:lstStyle/>
          <a:p>
            <a:fld id="{B8E3951D-A577-42A4-BA3F-63C36802A2E5}" type="slidenum">
              <a:rPr lang="en-US" smtClean="0"/>
              <a:t>5</a:t>
            </a:fld>
            <a:endParaRPr lang="en-US"/>
          </a:p>
        </p:txBody>
      </p:sp>
    </p:spTree>
    <p:extLst>
      <p:ext uri="{BB962C8B-B14F-4D97-AF65-F5344CB8AC3E}">
        <p14:creationId xmlns:p14="http://schemas.microsoft.com/office/powerpoint/2010/main" val="190545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b="1" dirty="0">
              <a:solidFill>
                <a:srgbClr val="3B3B3B"/>
              </a:solidFill>
              <a:latin typeface="Corbel" panose="020B0503020204020204" pitchFamily="34" charset="0"/>
            </a:endParaRPr>
          </a:p>
        </p:txBody>
      </p:sp>
      <p:sp>
        <p:nvSpPr>
          <p:cNvPr id="4" name="Slide Number Placeholder 3"/>
          <p:cNvSpPr>
            <a:spLocks noGrp="1"/>
          </p:cNvSpPr>
          <p:nvPr>
            <p:ph type="sldNum" sz="quarter" idx="10"/>
          </p:nvPr>
        </p:nvSpPr>
        <p:spPr/>
        <p:txBody>
          <a:bodyPr/>
          <a:lstStyle/>
          <a:p>
            <a:fld id="{B8E3951D-A577-42A4-BA3F-63C36802A2E5}" type="slidenum">
              <a:rPr lang="en-US" smtClean="0"/>
              <a:t>8</a:t>
            </a:fld>
            <a:endParaRPr lang="en-US"/>
          </a:p>
        </p:txBody>
      </p:sp>
    </p:spTree>
    <p:extLst>
      <p:ext uri="{BB962C8B-B14F-4D97-AF65-F5344CB8AC3E}">
        <p14:creationId xmlns:p14="http://schemas.microsoft.com/office/powerpoint/2010/main" val="3272863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b="0" dirty="0">
              <a:solidFill>
                <a:srgbClr val="3B3B3B"/>
              </a:solidFill>
              <a:latin typeface="Corbel" panose="020B0503020204020204" pitchFamily="34" charset="0"/>
            </a:endParaRPr>
          </a:p>
        </p:txBody>
      </p:sp>
      <p:sp>
        <p:nvSpPr>
          <p:cNvPr id="4" name="Slide Number Placeholder 3"/>
          <p:cNvSpPr>
            <a:spLocks noGrp="1"/>
          </p:cNvSpPr>
          <p:nvPr>
            <p:ph type="sldNum" sz="quarter" idx="10"/>
          </p:nvPr>
        </p:nvSpPr>
        <p:spPr/>
        <p:txBody>
          <a:bodyPr/>
          <a:lstStyle/>
          <a:p>
            <a:fld id="{B8E3951D-A577-42A4-BA3F-63C36802A2E5}" type="slidenum">
              <a:rPr lang="en-US" smtClean="0"/>
              <a:t>9</a:t>
            </a:fld>
            <a:endParaRPr lang="en-US"/>
          </a:p>
        </p:txBody>
      </p:sp>
    </p:spTree>
    <p:extLst>
      <p:ext uri="{BB962C8B-B14F-4D97-AF65-F5344CB8AC3E}">
        <p14:creationId xmlns:p14="http://schemas.microsoft.com/office/powerpoint/2010/main" val="429259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enturyGothic"/>
              </a:rPr>
              <a:t>In the best case scenario, these will be adopted by the ESFRI projects.</a:t>
            </a:r>
          </a:p>
          <a:p>
            <a:r>
              <a:rPr lang="en-US" dirty="0">
                <a:solidFill>
                  <a:srgbClr val="000000"/>
                </a:solidFill>
                <a:latin typeface="CenturyGothic"/>
              </a:rPr>
              <a:t>In most of the cases, these results have triggered discussions within</a:t>
            </a:r>
          </a:p>
          <a:p>
            <a:r>
              <a:rPr lang="en-US" dirty="0">
                <a:solidFill>
                  <a:srgbClr val="000000"/>
                </a:solidFill>
                <a:latin typeface="CenturyGothic"/>
              </a:rPr>
              <a:t>collaborations and therefore improved the current development of the</a:t>
            </a:r>
          </a:p>
          <a:p>
            <a:r>
              <a:rPr lang="en-US" dirty="0">
                <a:solidFill>
                  <a:srgbClr val="000000"/>
                </a:solidFill>
                <a:latin typeface="CenturyGothic"/>
              </a:rPr>
              <a:t>ESFRI projects.</a:t>
            </a:r>
            <a:endParaRPr lang="en-001" dirty="0"/>
          </a:p>
        </p:txBody>
      </p:sp>
      <p:sp>
        <p:nvSpPr>
          <p:cNvPr id="4" name="Slide Number Placeholder 3"/>
          <p:cNvSpPr>
            <a:spLocks noGrp="1"/>
          </p:cNvSpPr>
          <p:nvPr>
            <p:ph type="sldNum" sz="quarter" idx="10"/>
          </p:nvPr>
        </p:nvSpPr>
        <p:spPr/>
        <p:txBody>
          <a:bodyPr/>
          <a:lstStyle/>
          <a:p>
            <a:fld id="{B8E3951D-A577-42A4-BA3F-63C36802A2E5}" type="slidenum">
              <a:rPr lang="en-US" smtClean="0"/>
              <a:t>11</a:t>
            </a:fld>
            <a:endParaRPr lang="en-US"/>
          </a:p>
        </p:txBody>
      </p:sp>
    </p:spTree>
    <p:extLst>
      <p:ext uri="{BB962C8B-B14F-4D97-AF65-F5344CB8AC3E}">
        <p14:creationId xmlns:p14="http://schemas.microsoft.com/office/powerpoint/2010/main" val="681938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Gothic"/>
              </a:rPr>
              <a:t>A&amp;A: Work on interoperability between clouds (EGI-</a:t>
            </a:r>
            <a:r>
              <a:rPr lang="en-US" sz="1200" dirty="0" err="1">
                <a:latin typeface="CenturyGothic"/>
              </a:rPr>
              <a:t>ComputeCanada</a:t>
            </a:r>
            <a:r>
              <a:rPr lang="en-US" sz="1200" dirty="0">
                <a:latin typeface="CenturyGothic"/>
              </a:rPr>
              <a:t>) based on an IVOA standard (</a:t>
            </a:r>
            <a:r>
              <a:rPr lang="en-US" sz="1200" dirty="0" err="1">
                <a:latin typeface="CenturyGothic"/>
              </a:rPr>
              <a:t>VOSpace</a:t>
            </a:r>
            <a:r>
              <a:rPr lang="en-US" sz="1200" dirty="0">
                <a:latin typeface="CenturyGothic"/>
              </a:rPr>
              <a:t>) led to the agreement on an IVOA Authorization standard proposal</a:t>
            </a:r>
          </a:p>
          <a:p>
            <a:endParaRPr lang="en-001" dirty="0"/>
          </a:p>
        </p:txBody>
      </p:sp>
      <p:sp>
        <p:nvSpPr>
          <p:cNvPr id="4" name="Slide Number Placeholder 3"/>
          <p:cNvSpPr>
            <a:spLocks noGrp="1"/>
          </p:cNvSpPr>
          <p:nvPr>
            <p:ph type="sldNum" sz="quarter" idx="10"/>
          </p:nvPr>
        </p:nvSpPr>
        <p:spPr/>
        <p:txBody>
          <a:bodyPr/>
          <a:lstStyle/>
          <a:p>
            <a:fld id="{B8E3951D-A577-42A4-BA3F-63C36802A2E5}" type="slidenum">
              <a:rPr lang="en-US" smtClean="0"/>
              <a:t>12</a:t>
            </a:fld>
            <a:endParaRPr lang="en-US"/>
          </a:p>
        </p:txBody>
      </p:sp>
    </p:spTree>
    <p:extLst>
      <p:ext uri="{BB962C8B-B14F-4D97-AF65-F5344CB8AC3E}">
        <p14:creationId xmlns:p14="http://schemas.microsoft.com/office/powerpoint/2010/main" val="368528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01" dirty="0"/>
          </a:p>
        </p:txBody>
      </p:sp>
      <p:sp>
        <p:nvSpPr>
          <p:cNvPr id="4" name="Slide Number Placeholder 3"/>
          <p:cNvSpPr>
            <a:spLocks noGrp="1"/>
          </p:cNvSpPr>
          <p:nvPr>
            <p:ph type="sldNum" sz="quarter" idx="10"/>
          </p:nvPr>
        </p:nvSpPr>
        <p:spPr/>
        <p:txBody>
          <a:bodyPr/>
          <a:lstStyle/>
          <a:p>
            <a:fld id="{B8E3951D-A577-42A4-BA3F-63C36802A2E5}" type="slidenum">
              <a:rPr lang="en-US" smtClean="0"/>
              <a:t>13</a:t>
            </a:fld>
            <a:endParaRPr lang="en-US"/>
          </a:p>
        </p:txBody>
      </p:sp>
    </p:spTree>
    <p:extLst>
      <p:ext uri="{BB962C8B-B14F-4D97-AF65-F5344CB8AC3E}">
        <p14:creationId xmlns:p14="http://schemas.microsoft.com/office/powerpoint/2010/main" val="4093104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01" dirty="0"/>
          </a:p>
        </p:txBody>
      </p:sp>
      <p:sp>
        <p:nvSpPr>
          <p:cNvPr id="4" name="Slide Number Placeholder 3"/>
          <p:cNvSpPr>
            <a:spLocks noGrp="1"/>
          </p:cNvSpPr>
          <p:nvPr>
            <p:ph type="sldNum" sz="quarter" idx="10"/>
          </p:nvPr>
        </p:nvSpPr>
        <p:spPr/>
        <p:txBody>
          <a:bodyPr/>
          <a:lstStyle/>
          <a:p>
            <a:fld id="{B8E3951D-A577-42A4-BA3F-63C36802A2E5}" type="slidenum">
              <a:rPr lang="en-US" smtClean="0"/>
              <a:t>19</a:t>
            </a:fld>
            <a:endParaRPr lang="en-US"/>
          </a:p>
        </p:txBody>
      </p:sp>
    </p:spTree>
    <p:extLst>
      <p:ext uri="{BB962C8B-B14F-4D97-AF65-F5344CB8AC3E}">
        <p14:creationId xmlns:p14="http://schemas.microsoft.com/office/powerpoint/2010/main" val="4155490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6"/>
          <p:cNvSpPr>
            <a:spLocks noGrp="1"/>
          </p:cNvSpPr>
          <p:nvPr>
            <p:ph type="dt" sz="half" idx="10"/>
          </p:nvPr>
        </p:nvSpPr>
        <p:spPr/>
        <p:txBody>
          <a:bodyPr/>
          <a:lstStyle/>
          <a:p>
            <a:r>
              <a:rPr lang="en-001"/>
              <a:t>29 May - 3 June 2017</a:t>
            </a:r>
            <a:endParaRPr lang="en-US"/>
          </a:p>
        </p:txBody>
      </p:sp>
      <p:sp>
        <p:nvSpPr>
          <p:cNvPr id="8" name="Footer Placeholder 7"/>
          <p:cNvSpPr>
            <a:spLocks noGrp="1"/>
          </p:cNvSpPr>
          <p:nvPr>
            <p:ph type="ftr" sz="quarter" idx="11"/>
          </p:nvPr>
        </p:nvSpPr>
        <p:spPr>
          <a:xfrm>
            <a:off x="3124200" y="6356350"/>
            <a:ext cx="6019800" cy="365125"/>
          </a:xfrm>
        </p:spPr>
        <p:txBody>
          <a:bodyPr/>
          <a:lstStyle/>
          <a:p>
            <a:r>
              <a:rPr lang="en-US" dirty="0"/>
              <a:t>The Labyrinth of the unexpected                                                       Giuseppe </a:t>
            </a:r>
            <a:r>
              <a:rPr lang="en-US" dirty="0" err="1"/>
              <a:t>Cimò</a:t>
            </a:r>
            <a:r>
              <a:rPr lang="en-US" dirty="0"/>
              <a:t> - cimo@jive.eu</a:t>
            </a:r>
          </a:p>
        </p:txBody>
      </p:sp>
    </p:spTree>
    <p:extLst>
      <p:ext uri="{BB962C8B-B14F-4D97-AF65-F5344CB8AC3E}">
        <p14:creationId xmlns:p14="http://schemas.microsoft.com/office/powerpoint/2010/main" val="94431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001"/>
              <a:t>29 May - 3 June 2017</a:t>
            </a:r>
            <a:endParaRPr lang="en-US"/>
          </a:p>
        </p:txBody>
      </p:sp>
      <p:sp>
        <p:nvSpPr>
          <p:cNvPr id="5" name="Footer Placeholder 4"/>
          <p:cNvSpPr>
            <a:spLocks noGrp="1"/>
          </p:cNvSpPr>
          <p:nvPr>
            <p:ph type="ftr" sz="quarter" idx="11"/>
          </p:nvPr>
        </p:nvSpPr>
        <p:spPr>
          <a:xfrm>
            <a:off x="3124200" y="6356350"/>
            <a:ext cx="6019800" cy="365125"/>
          </a:xfrm>
        </p:spPr>
        <p:txBody>
          <a:bodyPr/>
          <a:lstStyle/>
          <a:p>
            <a:r>
              <a:rPr lang="en-US"/>
              <a:t>The Labyrinth of the unexpected                                                       Giuseppe Cimò - cimo@jive.eu</a:t>
            </a:r>
          </a:p>
        </p:txBody>
      </p:sp>
    </p:spTree>
    <p:extLst>
      <p:ext uri="{BB962C8B-B14F-4D97-AF65-F5344CB8AC3E}">
        <p14:creationId xmlns:p14="http://schemas.microsoft.com/office/powerpoint/2010/main" val="199672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001"/>
              <a:t>29 May - 3 June 2017</a:t>
            </a:r>
            <a:endParaRPr lang="en-US"/>
          </a:p>
        </p:txBody>
      </p:sp>
      <p:sp>
        <p:nvSpPr>
          <p:cNvPr id="3" name="Footer Placeholder 2"/>
          <p:cNvSpPr>
            <a:spLocks noGrp="1"/>
          </p:cNvSpPr>
          <p:nvPr>
            <p:ph type="ftr" sz="quarter" idx="11"/>
          </p:nvPr>
        </p:nvSpPr>
        <p:spPr>
          <a:xfrm>
            <a:off x="3124200" y="6356350"/>
            <a:ext cx="6019800" cy="365125"/>
          </a:xfrm>
        </p:spPr>
        <p:txBody>
          <a:bodyPr/>
          <a:lstStyle/>
          <a:p>
            <a:r>
              <a:rPr lang="en-US" dirty="0"/>
              <a:t>The Labyrinth of the unexpected                                                       Giuseppe </a:t>
            </a:r>
            <a:r>
              <a:rPr lang="en-US" dirty="0" err="1"/>
              <a:t>Cimò</a:t>
            </a:r>
            <a:r>
              <a:rPr lang="en-US" dirty="0"/>
              <a:t> - cimo@jive.eu</a:t>
            </a:r>
          </a:p>
        </p:txBody>
      </p:sp>
    </p:spTree>
    <p:extLst>
      <p:ext uri="{BB962C8B-B14F-4D97-AF65-F5344CB8AC3E}">
        <p14:creationId xmlns:p14="http://schemas.microsoft.com/office/powerpoint/2010/main" val="3612412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églalap 9"/>
          <p:cNvSpPr/>
          <p:nvPr/>
        </p:nvSpPr>
        <p:spPr>
          <a:xfrm>
            <a:off x="0" y="6381328"/>
            <a:ext cx="9144000" cy="360040"/>
          </a:xfrm>
          <a:prstGeom prst="rect">
            <a:avLst/>
          </a:prstGeom>
          <a:solidFill>
            <a:srgbClr val="C32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052736"/>
            <a:ext cx="8229600" cy="8640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988840"/>
            <a:ext cx="8229600" cy="4137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en-001"/>
              <a:t>29 May - 3 June 2017</a:t>
            </a:r>
            <a:endParaRPr lang="en-US"/>
          </a:p>
        </p:txBody>
      </p:sp>
      <p:sp>
        <p:nvSpPr>
          <p:cNvPr id="5" name="Footer Placeholder 4"/>
          <p:cNvSpPr>
            <a:spLocks noGrp="1"/>
          </p:cNvSpPr>
          <p:nvPr>
            <p:ph type="ftr" sz="quarter" idx="3"/>
          </p:nvPr>
        </p:nvSpPr>
        <p:spPr>
          <a:xfrm>
            <a:off x="3124200" y="6356350"/>
            <a:ext cx="6019800" cy="365125"/>
          </a:xfrm>
          <a:prstGeom prst="rect">
            <a:avLst/>
          </a:prstGeom>
        </p:spPr>
        <p:txBody>
          <a:bodyPr vert="horz" lIns="91440" tIns="45720" rIns="91440" bIns="45720" rtlCol="0" anchor="ctr"/>
          <a:lstStyle>
            <a:lvl1pPr algn="ctr">
              <a:defRPr sz="1200">
                <a:solidFill>
                  <a:schemeClr val="bg1"/>
                </a:solidFill>
              </a:defRPr>
            </a:lvl1pPr>
          </a:lstStyle>
          <a:p>
            <a:r>
              <a:rPr lang="en-US" dirty="0"/>
              <a:t>The Labyrinth of the unexpected                                                       Giuseppe </a:t>
            </a:r>
            <a:r>
              <a:rPr lang="en-US" dirty="0" err="1"/>
              <a:t>Cimò</a:t>
            </a:r>
            <a:r>
              <a:rPr lang="en-US" dirty="0"/>
              <a:t> - cimo@jive.eu</a:t>
            </a:r>
          </a:p>
        </p:txBody>
      </p:sp>
      <p:pic>
        <p:nvPicPr>
          <p:cNvPr id="7" name="Kép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332656"/>
            <a:ext cx="968529" cy="684042"/>
          </a:xfrm>
          <a:prstGeom prst="rect">
            <a:avLst/>
          </a:prstGeom>
        </p:spPr>
      </p:pic>
      <p:pic>
        <p:nvPicPr>
          <p:cNvPr id="8" name="Kép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7956376" y="332656"/>
            <a:ext cx="720080" cy="476686"/>
          </a:xfrm>
          <a:prstGeom prst="rect">
            <a:avLst/>
          </a:prstGeom>
        </p:spPr>
      </p:pic>
      <p:sp>
        <p:nvSpPr>
          <p:cNvPr id="9" name="Szövegdoboz 8"/>
          <p:cNvSpPr txBox="1"/>
          <p:nvPr/>
        </p:nvSpPr>
        <p:spPr>
          <a:xfrm>
            <a:off x="3995936" y="345681"/>
            <a:ext cx="3888432" cy="461665"/>
          </a:xfrm>
          <a:prstGeom prst="rect">
            <a:avLst/>
          </a:prstGeom>
          <a:noFill/>
        </p:spPr>
        <p:txBody>
          <a:bodyPr wrap="square" rtlCol="0">
            <a:spAutoFit/>
          </a:bodyPr>
          <a:lstStyle/>
          <a:p>
            <a:pPr algn="r"/>
            <a:r>
              <a:rPr lang="en-US" sz="1200" i="1">
                <a:solidFill>
                  <a:schemeClr val="bg1">
                    <a:lumMod val="50000"/>
                  </a:schemeClr>
                </a:solidFill>
              </a:rPr>
              <a:t>Astronomy ESFRI &amp; Research Infrastructure Cluster</a:t>
            </a:r>
          </a:p>
          <a:p>
            <a:pPr algn="r"/>
            <a:r>
              <a:rPr lang="en-US" sz="1200" i="1">
                <a:solidFill>
                  <a:schemeClr val="bg1">
                    <a:lumMod val="50000"/>
                  </a:schemeClr>
                </a:solidFill>
              </a:rPr>
              <a:t> ASTERICS - 653477</a:t>
            </a:r>
          </a:p>
        </p:txBody>
      </p:sp>
    </p:spTree>
    <p:extLst>
      <p:ext uri="{BB962C8B-B14F-4D97-AF65-F5344CB8AC3E}">
        <p14:creationId xmlns:p14="http://schemas.microsoft.com/office/powerpoint/2010/main" val="859716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hf sldNum="0" hdr="0"/>
  <p:txStyles>
    <p:titleStyle>
      <a:lvl1pPr algn="ctr" defTabSz="914400" rtl="0" eaLnBrk="1" latinLnBrk="0" hangingPunct="1">
        <a:spcBef>
          <a:spcPct val="0"/>
        </a:spcBef>
        <a:buNone/>
        <a:defRPr sz="4000" kern="1200">
          <a:solidFill>
            <a:srgbClr val="C32128"/>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3.emf"/><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aladin.u-strasbg.fr/aladin.gml" TargetMode="External"/><Relationship Id="rId2" Type="http://schemas.openxmlformats.org/officeDocument/2006/relationships/hyperlink" Target="http://www.star.bris.ac.uk/~mbt/topcat/"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emf"/><Relationship Id="rId2" Type="http://schemas.openxmlformats.org/officeDocument/2006/relationships/image" Target="../media/image45.emf"/><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9.tiff"/><Relationship Id="rId5" Type="http://schemas.openxmlformats.org/officeDocument/2006/relationships/image" Target="../media/image8.jpeg"/><Relationship Id="rId10" Type="http://schemas.openxmlformats.org/officeDocument/2006/relationships/image" Target="../media/image13.tiff"/><Relationship Id="rId4" Type="http://schemas.openxmlformats.org/officeDocument/2006/relationships/image" Target="../media/image7.tiff"/><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67544" y="1556792"/>
            <a:ext cx="7772400" cy="1470025"/>
          </a:xfrm>
        </p:spPr>
        <p:txBody>
          <a:bodyPr>
            <a:normAutofit/>
          </a:bodyPr>
          <a:lstStyle/>
          <a:p>
            <a:r>
              <a:rPr lang="en-US" sz="3600" dirty="0"/>
              <a:t>ASTERICS</a:t>
            </a:r>
            <a:br>
              <a:rPr lang="en-US" sz="3600" dirty="0"/>
            </a:br>
            <a:r>
              <a:rPr lang="en-US" sz="2700" dirty="0"/>
              <a:t>Connecting multi-messenger astrophysics</a:t>
            </a:r>
            <a:endParaRPr lang="en-US" sz="6000" dirty="0">
              <a:solidFill>
                <a:schemeClr val="tx1"/>
              </a:solidFill>
              <a:latin typeface="Century Gothic"/>
            </a:endParaRPr>
          </a:p>
        </p:txBody>
      </p:sp>
      <p:sp>
        <p:nvSpPr>
          <p:cNvPr id="3" name="Alcím 2"/>
          <p:cNvSpPr>
            <a:spLocks noGrp="1"/>
          </p:cNvSpPr>
          <p:nvPr>
            <p:ph type="subTitle" idx="1"/>
          </p:nvPr>
        </p:nvSpPr>
        <p:spPr>
          <a:xfrm>
            <a:off x="467544" y="4077072"/>
            <a:ext cx="8172400" cy="1752600"/>
          </a:xfrm>
        </p:spPr>
        <p:txBody>
          <a:bodyPr>
            <a:normAutofit fontScale="85000" lnSpcReduction="20000"/>
          </a:bodyPr>
          <a:lstStyle/>
          <a:p>
            <a:r>
              <a:rPr lang="en-US" sz="3800" dirty="0">
                <a:solidFill>
                  <a:schemeClr val="tx1"/>
                </a:solidFill>
              </a:rPr>
              <a:t>Giuseppe Cim</a:t>
            </a:r>
            <a:r>
              <a:rPr lang="es-ES" sz="3800" dirty="0">
                <a:solidFill>
                  <a:schemeClr val="tx1"/>
                </a:solidFill>
              </a:rPr>
              <a:t>ò</a:t>
            </a:r>
            <a:endParaRPr lang="en-US" sz="3800" dirty="0">
              <a:solidFill>
                <a:schemeClr val="tx1"/>
              </a:solidFill>
            </a:endParaRPr>
          </a:p>
          <a:p>
            <a:endParaRPr lang="en-US" dirty="0">
              <a:solidFill>
                <a:schemeClr val="tx1"/>
              </a:solidFill>
            </a:endParaRPr>
          </a:p>
          <a:p>
            <a:pPr algn="l"/>
            <a:r>
              <a:rPr lang="en-US" sz="4600" i="1" baseline="30000" dirty="0"/>
              <a:t>Joint Institute for VLBI - ERIC (JIVE)</a:t>
            </a:r>
          </a:p>
          <a:p>
            <a:pPr algn="l"/>
            <a:r>
              <a:rPr lang="en-US" sz="4600" i="1" baseline="30000" dirty="0"/>
              <a:t>Netherlands Institute for Radio Astronomy (ASTRON)</a:t>
            </a:r>
          </a:p>
        </p:txBody>
      </p:sp>
    </p:spTree>
    <p:extLst>
      <p:ext uri="{BB962C8B-B14F-4D97-AF65-F5344CB8AC3E}">
        <p14:creationId xmlns:p14="http://schemas.microsoft.com/office/powerpoint/2010/main" val="3622505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endParaRPr lang="en-001" dirty="0"/>
          </a:p>
        </p:txBody>
      </p:sp>
      <p:sp>
        <p:nvSpPr>
          <p:cNvPr id="3" name="Content Placeholder 2"/>
          <p:cNvSpPr>
            <a:spLocks noGrp="1"/>
          </p:cNvSpPr>
          <p:nvPr>
            <p:ph idx="1"/>
          </p:nvPr>
        </p:nvSpPr>
        <p:spPr/>
        <p:txBody>
          <a:bodyPr/>
          <a:lstStyle/>
          <a:p>
            <a:r>
              <a:rPr lang="en-US" dirty="0"/>
              <a:t>Big Data</a:t>
            </a:r>
          </a:p>
          <a:p>
            <a:endParaRPr lang="en-US" dirty="0"/>
          </a:p>
          <a:p>
            <a:r>
              <a:rPr lang="en-US" dirty="0"/>
              <a:t>Data Access</a:t>
            </a:r>
          </a:p>
          <a:p>
            <a:endParaRPr lang="en-US" dirty="0"/>
          </a:p>
          <a:p>
            <a:r>
              <a:rPr lang="en-US" dirty="0"/>
              <a:t>Multi-Messenger </a:t>
            </a:r>
          </a:p>
          <a:p>
            <a:endParaRPr lang="en-US" dirty="0"/>
          </a:p>
          <a:p>
            <a:r>
              <a:rPr lang="en-US" dirty="0"/>
              <a:t>Open Science</a:t>
            </a:r>
            <a:endParaRPr lang="en-001" dirty="0"/>
          </a:p>
        </p:txBody>
      </p:sp>
      <p:sp>
        <p:nvSpPr>
          <p:cNvPr id="4" name="Date Placeholder 3"/>
          <p:cNvSpPr>
            <a:spLocks noGrp="1"/>
          </p:cNvSpPr>
          <p:nvPr>
            <p:ph type="dt" sz="half" idx="10"/>
          </p:nvPr>
        </p:nvSpPr>
        <p:spPr/>
        <p:txBody>
          <a:bodyPr/>
          <a:lstStyle/>
          <a:p>
            <a:r>
              <a:rPr lang="en-001"/>
              <a:t>29 May - 3 June 2017</a:t>
            </a:r>
            <a:endParaRPr lang="en-US"/>
          </a:p>
        </p:txBody>
      </p:sp>
      <p:sp>
        <p:nvSpPr>
          <p:cNvPr id="5" name="Footer Placeholder 4"/>
          <p:cNvSpPr>
            <a:spLocks noGrp="1"/>
          </p:cNvSpPr>
          <p:nvPr>
            <p:ph type="ftr" sz="quarter" idx="11"/>
          </p:nvPr>
        </p:nvSpPr>
        <p:spPr/>
        <p:txBody>
          <a:bodyPr/>
          <a:lstStyle/>
          <a:p>
            <a:r>
              <a:rPr lang="en-US"/>
              <a:t>The Labyrinth of the unexpected                                                       Giuseppe Cimò - cimo@jive.eu</a:t>
            </a:r>
          </a:p>
        </p:txBody>
      </p:sp>
      <p:sp>
        <p:nvSpPr>
          <p:cNvPr id="7" name="Rectangle 6"/>
          <p:cNvSpPr/>
          <p:nvPr/>
        </p:nvSpPr>
        <p:spPr>
          <a:xfrm>
            <a:off x="4427984" y="2132856"/>
            <a:ext cx="4572000" cy="3693319"/>
          </a:xfrm>
          <a:prstGeom prst="rect">
            <a:avLst/>
          </a:prstGeom>
        </p:spPr>
        <p:txBody>
          <a:bodyPr>
            <a:spAutoFit/>
          </a:bodyPr>
          <a:lstStyle/>
          <a:p>
            <a:pPr>
              <a:buFont typeface="Arial" panose="020B0604020202020204" pitchFamily="34" charset="0"/>
              <a:buChar char="•"/>
            </a:pPr>
            <a:r>
              <a:rPr lang="en-US" dirty="0">
                <a:solidFill>
                  <a:srgbClr val="3B3B3B"/>
                </a:solidFill>
                <a:latin typeface="Corbel" panose="020B0503020204020204" pitchFamily="34" charset="0"/>
              </a:rPr>
              <a:t> Parallel software programming techniques, to adopt big-data software frameworks, to benefit from new processor architectures and e-science infrastructures.</a:t>
            </a:r>
          </a:p>
          <a:p>
            <a:pPr>
              <a:buFont typeface="Arial" panose="020B0604020202020204" pitchFamily="34" charset="0"/>
              <a:buChar char="•"/>
            </a:pPr>
            <a:r>
              <a:rPr lang="en-US" dirty="0">
                <a:solidFill>
                  <a:srgbClr val="3B3B3B"/>
                </a:solidFill>
                <a:latin typeface="Corbel" panose="020B0503020204020204" pitchFamily="34" charset="0"/>
              </a:rPr>
              <a:t> Software re-use and co-development of technology</a:t>
            </a:r>
          </a:p>
          <a:p>
            <a:pPr>
              <a:buFont typeface="Arial" panose="020B0604020202020204" pitchFamily="34" charset="0"/>
              <a:buChar char="•"/>
            </a:pPr>
            <a:r>
              <a:rPr lang="en-US" dirty="0">
                <a:solidFill>
                  <a:srgbClr val="3B3B3B"/>
                </a:solidFill>
                <a:latin typeface="Corbel" panose="020B0503020204020204" pitchFamily="34" charset="0"/>
              </a:rPr>
              <a:t>Adapt and </a:t>
            </a:r>
            <a:r>
              <a:rPr lang="en-US" dirty="0" err="1">
                <a:solidFill>
                  <a:srgbClr val="3B3B3B"/>
                </a:solidFill>
                <a:latin typeface="Corbel" panose="020B0503020204020204" pitchFamily="34" charset="0"/>
              </a:rPr>
              <a:t>optimise</a:t>
            </a:r>
            <a:r>
              <a:rPr lang="en-US" dirty="0">
                <a:solidFill>
                  <a:srgbClr val="3B3B3B"/>
                </a:solidFill>
                <a:latin typeface="Corbel" panose="020B0503020204020204" pitchFamily="34" charset="0"/>
              </a:rPr>
              <a:t> extremely large database systems</a:t>
            </a:r>
          </a:p>
          <a:p>
            <a:pPr>
              <a:buFont typeface="Arial" panose="020B0604020202020204" pitchFamily="34" charset="0"/>
              <a:buChar char="•"/>
            </a:pPr>
            <a:r>
              <a:rPr lang="en-US" dirty="0">
                <a:solidFill>
                  <a:srgbClr val="3B3B3B"/>
                </a:solidFill>
                <a:latin typeface="Corbel" panose="020B0503020204020204" pitchFamily="34" charset="0"/>
              </a:rPr>
              <a:t>Virtual Observatory and </a:t>
            </a:r>
            <a:r>
              <a:rPr lang="en-US" dirty="0" err="1">
                <a:solidFill>
                  <a:srgbClr val="3B3B3B"/>
                </a:solidFill>
                <a:latin typeface="Corbel" panose="020B0503020204020204" pitchFamily="34" charset="0"/>
              </a:rPr>
              <a:t>VOEvents</a:t>
            </a:r>
            <a:endParaRPr lang="en-US" dirty="0">
              <a:solidFill>
                <a:srgbClr val="3B3B3B"/>
              </a:solidFill>
              <a:latin typeface="Corbel" panose="020B0503020204020204" pitchFamily="34" charset="0"/>
            </a:endParaRPr>
          </a:p>
          <a:p>
            <a:pPr>
              <a:buFont typeface="Arial" panose="020B0604020202020204" pitchFamily="34" charset="0"/>
              <a:buChar char="•"/>
            </a:pPr>
            <a:r>
              <a:rPr lang="en-US" dirty="0">
                <a:solidFill>
                  <a:srgbClr val="3B3B3B"/>
                </a:solidFill>
                <a:latin typeface="Corbel" panose="020B0503020204020204" pitchFamily="34" charset="0"/>
              </a:rPr>
              <a:t>Cooperation with the ESFRI pathfinders, computing </a:t>
            </a:r>
            <a:r>
              <a:rPr lang="en-US" dirty="0" err="1">
                <a:solidFill>
                  <a:srgbClr val="3B3B3B"/>
                </a:solidFill>
                <a:latin typeface="Corbel" panose="020B0503020204020204" pitchFamily="34" charset="0"/>
              </a:rPr>
              <a:t>centres</a:t>
            </a:r>
            <a:r>
              <a:rPr lang="en-US" dirty="0">
                <a:solidFill>
                  <a:srgbClr val="3B3B3B"/>
                </a:solidFill>
                <a:latin typeface="Corbel" panose="020B0503020204020204" pitchFamily="34" charset="0"/>
              </a:rPr>
              <a:t>, e-infrastructure providers and industry</a:t>
            </a:r>
          </a:p>
          <a:p>
            <a:pPr>
              <a:buFont typeface="Arial" panose="020B0604020202020204" pitchFamily="34" charset="0"/>
              <a:buChar char="•"/>
            </a:pPr>
            <a:r>
              <a:rPr lang="en-US" dirty="0">
                <a:solidFill>
                  <a:srgbClr val="3B3B3B"/>
                </a:solidFill>
                <a:latin typeface="Corbel" panose="020B0503020204020204" pitchFamily="34" charset="0"/>
              </a:rPr>
              <a:t>Public engagement and Citizen Science</a:t>
            </a:r>
            <a:endParaRPr lang="en-001" dirty="0"/>
          </a:p>
        </p:txBody>
      </p:sp>
    </p:spTree>
    <p:extLst>
      <p:ext uri="{BB962C8B-B14F-4D97-AF65-F5344CB8AC3E}">
        <p14:creationId xmlns:p14="http://schemas.microsoft.com/office/powerpoint/2010/main" val="184723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347864" y="728923"/>
            <a:ext cx="3747642" cy="2139475"/>
          </a:xfrm>
          <a:prstGeom prst="rect">
            <a:avLst/>
          </a:prstGeom>
        </p:spPr>
      </p:pic>
      <p:sp>
        <p:nvSpPr>
          <p:cNvPr id="2" name="Date Placeholder 1"/>
          <p:cNvSpPr>
            <a:spLocks noGrp="1"/>
          </p:cNvSpPr>
          <p:nvPr>
            <p:ph type="dt" sz="half" idx="10"/>
          </p:nvPr>
        </p:nvSpPr>
        <p:spPr/>
        <p:txBody>
          <a:bodyPr/>
          <a:lstStyle/>
          <a:p>
            <a:r>
              <a:rPr lang="en-001"/>
              <a:t>29 May - 3 June 2017</a:t>
            </a:r>
            <a:endParaRPr lang="en-US"/>
          </a:p>
        </p:txBody>
      </p:sp>
      <p:sp>
        <p:nvSpPr>
          <p:cNvPr id="3" name="Footer Placeholder 2"/>
          <p:cNvSpPr>
            <a:spLocks noGrp="1"/>
          </p:cNvSpPr>
          <p:nvPr>
            <p:ph type="ftr" sz="quarter" idx="11"/>
          </p:nvPr>
        </p:nvSpPr>
        <p:spPr/>
        <p:txBody>
          <a:bodyPr/>
          <a:lstStyle/>
          <a:p>
            <a:r>
              <a:rPr lang="en-US"/>
              <a:t>The Labyrinth of the unexpected                                                       Giuseppe Cimò - cimo@jive.eu</a:t>
            </a:r>
          </a:p>
        </p:txBody>
      </p:sp>
      <p:pic>
        <p:nvPicPr>
          <p:cNvPr id="8" name="Picture 7"/>
          <p:cNvPicPr>
            <a:picLocks noChangeAspect="1"/>
          </p:cNvPicPr>
          <p:nvPr/>
        </p:nvPicPr>
        <p:blipFill>
          <a:blip r:embed="rId4"/>
          <a:stretch>
            <a:fillRect/>
          </a:stretch>
        </p:blipFill>
        <p:spPr>
          <a:xfrm>
            <a:off x="107504" y="1700808"/>
            <a:ext cx="3709447" cy="2370634"/>
          </a:xfrm>
          <a:prstGeom prst="rect">
            <a:avLst/>
          </a:prstGeom>
        </p:spPr>
      </p:pic>
      <p:sp>
        <p:nvSpPr>
          <p:cNvPr id="9" name="Rectangle 8"/>
          <p:cNvSpPr/>
          <p:nvPr/>
        </p:nvSpPr>
        <p:spPr>
          <a:xfrm>
            <a:off x="-8710" y="3969493"/>
            <a:ext cx="5022304" cy="261610"/>
          </a:xfrm>
          <a:prstGeom prst="rect">
            <a:avLst/>
          </a:prstGeom>
        </p:spPr>
        <p:txBody>
          <a:bodyPr wrap="square">
            <a:spAutoFit/>
          </a:bodyPr>
          <a:lstStyle/>
          <a:p>
            <a:r>
              <a:rPr lang="en-US" sz="1100" b="1" dirty="0">
                <a:latin typeface="CenturyGothic-Bold"/>
              </a:rPr>
              <a:t>Evolution of storage needs for the ESFRI Projects</a:t>
            </a:r>
            <a:endParaRPr lang="en-001" sz="1100" dirty="0"/>
          </a:p>
        </p:txBody>
      </p:sp>
      <p:sp>
        <p:nvSpPr>
          <p:cNvPr id="10" name="Rectangle 9"/>
          <p:cNvSpPr/>
          <p:nvPr/>
        </p:nvSpPr>
        <p:spPr>
          <a:xfrm>
            <a:off x="5364088" y="3007797"/>
            <a:ext cx="3384376" cy="646331"/>
          </a:xfrm>
          <a:prstGeom prst="rect">
            <a:avLst/>
          </a:prstGeom>
        </p:spPr>
        <p:txBody>
          <a:bodyPr wrap="square">
            <a:spAutoFit/>
          </a:bodyPr>
          <a:lstStyle/>
          <a:p>
            <a:r>
              <a:rPr lang="en-US" dirty="0">
                <a:solidFill>
                  <a:srgbClr val="000000"/>
                </a:solidFill>
                <a:latin typeface="CenturyGothic"/>
              </a:rPr>
              <a:t>Innovative application of the </a:t>
            </a:r>
            <a:r>
              <a:rPr lang="en-US" b="1" i="1" dirty="0" err="1">
                <a:solidFill>
                  <a:srgbClr val="000000"/>
                </a:solidFill>
                <a:latin typeface="CenturyGothic-Bold"/>
              </a:rPr>
              <a:t>docker</a:t>
            </a:r>
            <a:r>
              <a:rPr lang="en-US" b="1" dirty="0">
                <a:solidFill>
                  <a:srgbClr val="000000"/>
                </a:solidFill>
                <a:latin typeface="CenturyGothic-Bold"/>
              </a:rPr>
              <a:t> container</a:t>
            </a:r>
            <a:endParaRPr lang="en-US" dirty="0">
              <a:latin typeface="CenturyGothic"/>
            </a:endParaRPr>
          </a:p>
        </p:txBody>
      </p:sp>
      <p:sp>
        <p:nvSpPr>
          <p:cNvPr id="13" name="Rectangle 12"/>
          <p:cNvSpPr/>
          <p:nvPr/>
        </p:nvSpPr>
        <p:spPr>
          <a:xfrm>
            <a:off x="42931" y="1054477"/>
            <a:ext cx="4572001" cy="646331"/>
          </a:xfrm>
          <a:prstGeom prst="rect">
            <a:avLst/>
          </a:prstGeom>
        </p:spPr>
        <p:txBody>
          <a:bodyPr>
            <a:spAutoFit/>
          </a:bodyPr>
          <a:lstStyle/>
          <a:p>
            <a:r>
              <a:rPr lang="en-US" dirty="0">
                <a:latin typeface="CenturyGothic"/>
              </a:rPr>
              <a:t>Evolution of </a:t>
            </a:r>
            <a:r>
              <a:rPr lang="en-US" b="1" dirty="0">
                <a:latin typeface="CenturyGothic-Bold"/>
              </a:rPr>
              <a:t>storage needs and computing needs </a:t>
            </a:r>
            <a:r>
              <a:rPr lang="en-US" dirty="0">
                <a:latin typeface="CenturyGothic"/>
              </a:rPr>
              <a:t>for the ESFRI Projects</a:t>
            </a:r>
          </a:p>
        </p:txBody>
      </p:sp>
      <p:sp>
        <p:nvSpPr>
          <p:cNvPr id="14" name="Rectangle 13"/>
          <p:cNvSpPr/>
          <p:nvPr/>
        </p:nvSpPr>
        <p:spPr>
          <a:xfrm>
            <a:off x="42931" y="4693668"/>
            <a:ext cx="9209760" cy="1754326"/>
          </a:xfrm>
          <a:prstGeom prst="rect">
            <a:avLst/>
          </a:prstGeom>
        </p:spPr>
        <p:txBody>
          <a:bodyPr wrap="square">
            <a:spAutoFit/>
          </a:bodyPr>
          <a:lstStyle/>
          <a:p>
            <a:r>
              <a:rPr lang="en-US" b="1" dirty="0">
                <a:solidFill>
                  <a:srgbClr val="000000"/>
                </a:solidFill>
                <a:latin typeface="CenturyGothic-Bold"/>
              </a:rPr>
              <a:t>Lossless compression algorithm </a:t>
            </a:r>
            <a:r>
              <a:rPr lang="en-US" dirty="0">
                <a:solidFill>
                  <a:srgbClr val="000000"/>
                </a:solidFill>
                <a:latin typeface="CenturyGothic"/>
              </a:rPr>
              <a:t>produced for </a:t>
            </a:r>
            <a:r>
              <a:rPr lang="en-US" dirty="0" err="1">
                <a:solidFill>
                  <a:srgbClr val="000000"/>
                </a:solidFill>
                <a:latin typeface="CenturyGothic"/>
              </a:rPr>
              <a:t>astro</a:t>
            </a:r>
            <a:r>
              <a:rPr lang="en-US" dirty="0">
                <a:solidFill>
                  <a:srgbClr val="000000"/>
                </a:solidFill>
                <a:latin typeface="CenturyGothic"/>
              </a:rPr>
              <a:t>(particle) experiments.</a:t>
            </a:r>
          </a:p>
          <a:p>
            <a:r>
              <a:rPr lang="en-US" dirty="0">
                <a:solidFill>
                  <a:srgbClr val="000000"/>
                </a:solidFill>
                <a:latin typeface="CenturyGothic"/>
              </a:rPr>
              <a:t>Now under discussion and tests in more ESFRI scenarios.</a:t>
            </a:r>
          </a:p>
          <a:p>
            <a:endParaRPr lang="en-US" dirty="0">
              <a:latin typeface="CenturyGothic"/>
            </a:endParaRPr>
          </a:p>
          <a:p>
            <a:r>
              <a:rPr lang="en-US" dirty="0">
                <a:latin typeface="CenturyGothic"/>
              </a:rPr>
              <a:t>Libraries for </a:t>
            </a:r>
            <a:r>
              <a:rPr lang="en-US" b="1" dirty="0">
                <a:latin typeface="CenturyGothic-Bold"/>
              </a:rPr>
              <a:t>fast, </a:t>
            </a:r>
            <a:r>
              <a:rPr lang="en-US" b="1" dirty="0" err="1">
                <a:latin typeface="CenturyGothic-Bold"/>
              </a:rPr>
              <a:t>vectorised</a:t>
            </a:r>
            <a:r>
              <a:rPr lang="en-US" b="1" dirty="0">
                <a:latin typeface="CenturyGothic-Bold"/>
              </a:rPr>
              <a:t>, array reductions and moment calculations </a:t>
            </a:r>
            <a:r>
              <a:rPr lang="en-US" dirty="0">
                <a:latin typeface="CenturyGothic"/>
              </a:rPr>
              <a:t>written in C++ with Python binding, potentially have </a:t>
            </a:r>
            <a:r>
              <a:rPr lang="en-US" b="1" dirty="0">
                <a:latin typeface="CenturyGothic-Bold"/>
              </a:rPr>
              <a:t>an impact outside of astronomy </a:t>
            </a:r>
            <a:r>
              <a:rPr lang="en-US" dirty="0">
                <a:latin typeface="CenturyGothic"/>
              </a:rPr>
              <a:t>since they implement fairly generic operations</a:t>
            </a:r>
          </a:p>
        </p:txBody>
      </p:sp>
      <p:pic>
        <p:nvPicPr>
          <p:cNvPr id="1026" name="Picture 2" descr="http://www.astron.nl/dailyimage/pictures/20170322/DSC_2671-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0" y="3356992"/>
            <a:ext cx="1961216" cy="18674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932040" y="3561723"/>
            <a:ext cx="2253903" cy="954107"/>
          </a:xfrm>
          <a:prstGeom prst="rect">
            <a:avLst/>
          </a:prstGeom>
        </p:spPr>
        <p:txBody>
          <a:bodyPr wrap="square">
            <a:spAutoFit/>
          </a:bodyPr>
          <a:lstStyle/>
          <a:p>
            <a:r>
              <a:rPr lang="en-US" sz="1400" dirty="0"/>
              <a:t>Jupyter notebook of the CASA 3C391 VLA continuum tutorial running inside a web browser on a tablet</a:t>
            </a:r>
            <a:endParaRPr lang="en-001" sz="1400" dirty="0"/>
          </a:p>
        </p:txBody>
      </p:sp>
    </p:spTree>
    <p:extLst>
      <p:ext uri="{BB962C8B-B14F-4D97-AF65-F5344CB8AC3E}">
        <p14:creationId xmlns:p14="http://schemas.microsoft.com/office/powerpoint/2010/main" val="3455104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001"/>
              <a:t>29 May - 3 June 2017</a:t>
            </a:r>
            <a:endParaRPr lang="en-US"/>
          </a:p>
        </p:txBody>
      </p:sp>
      <p:sp>
        <p:nvSpPr>
          <p:cNvPr id="3" name="Footer Placeholder 2"/>
          <p:cNvSpPr>
            <a:spLocks noGrp="1"/>
          </p:cNvSpPr>
          <p:nvPr>
            <p:ph type="ftr" sz="quarter" idx="11"/>
          </p:nvPr>
        </p:nvSpPr>
        <p:spPr/>
        <p:txBody>
          <a:bodyPr/>
          <a:lstStyle/>
          <a:p>
            <a:r>
              <a:rPr lang="en-US"/>
              <a:t>The Labyrinth of the unexpected                                                       Giuseppe Cimò - cimo@jive.eu</a:t>
            </a:r>
          </a:p>
        </p:txBody>
      </p:sp>
      <p:sp>
        <p:nvSpPr>
          <p:cNvPr id="6" name="Rectangle 5"/>
          <p:cNvSpPr/>
          <p:nvPr/>
        </p:nvSpPr>
        <p:spPr>
          <a:xfrm>
            <a:off x="4139952" y="3068960"/>
            <a:ext cx="4940932" cy="2862322"/>
          </a:xfrm>
          <a:prstGeom prst="rect">
            <a:avLst/>
          </a:prstGeom>
        </p:spPr>
        <p:txBody>
          <a:bodyPr wrap="square">
            <a:spAutoFit/>
          </a:bodyPr>
          <a:lstStyle/>
          <a:p>
            <a:pPr marL="285750" indent="-285750">
              <a:buFont typeface="Arial" panose="020B0604020202020204" pitchFamily="34" charset="0"/>
              <a:buChar char="•"/>
            </a:pPr>
            <a:r>
              <a:rPr lang="en-US" dirty="0">
                <a:latin typeface="CenturyGothic"/>
              </a:rPr>
              <a:t>Development of </a:t>
            </a:r>
            <a:r>
              <a:rPr lang="en-US" b="1" dirty="0">
                <a:latin typeface="CenturyGothic-Bold"/>
              </a:rPr>
              <a:t>high performance computing solution</a:t>
            </a:r>
          </a:p>
          <a:p>
            <a:pPr marL="285750" indent="-285750">
              <a:buFont typeface="Arial" panose="020B0604020202020204" pitchFamily="34" charset="0"/>
              <a:buChar char="•"/>
            </a:pPr>
            <a:r>
              <a:rPr lang="en-US" dirty="0">
                <a:latin typeface="ArialMT"/>
              </a:rPr>
              <a:t>N</a:t>
            </a:r>
            <a:r>
              <a:rPr lang="en-US" dirty="0">
                <a:latin typeface="CenturyGothic"/>
              </a:rPr>
              <a:t>otebook interface (VLBI in the Cloud) can be of use for </a:t>
            </a:r>
            <a:r>
              <a:rPr lang="en-US" b="1" dirty="0">
                <a:latin typeface="CenturyGothic-Bold"/>
              </a:rPr>
              <a:t>all radio interferometric data analysis</a:t>
            </a:r>
          </a:p>
          <a:p>
            <a:pPr marL="285750" indent="-285750">
              <a:buFont typeface="Arial" panose="020B0604020202020204" pitchFamily="34" charset="0"/>
              <a:buChar char="•"/>
            </a:pPr>
            <a:r>
              <a:rPr lang="en-US" dirty="0">
                <a:latin typeface="ArialMT"/>
              </a:rPr>
              <a:t>G</a:t>
            </a:r>
            <a:r>
              <a:rPr lang="en-US" dirty="0">
                <a:latin typeface="CenturyGothic"/>
              </a:rPr>
              <a:t>eneral-purpose library of </a:t>
            </a:r>
            <a:r>
              <a:rPr lang="en-US" b="1" dirty="0">
                <a:latin typeface="CenturyGothic-Bold"/>
              </a:rPr>
              <a:t>A&amp;A </a:t>
            </a:r>
            <a:r>
              <a:rPr lang="en-US" dirty="0">
                <a:latin typeface="CenturyGothic"/>
              </a:rPr>
              <a:t>and </a:t>
            </a:r>
            <a:r>
              <a:rPr lang="en-US" b="1" dirty="0">
                <a:latin typeface="CenturyGothic-Bold"/>
              </a:rPr>
              <a:t>workflow management </a:t>
            </a:r>
            <a:r>
              <a:rPr lang="en-US" dirty="0">
                <a:latin typeface="CenturyGothic"/>
              </a:rPr>
              <a:t>systems</a:t>
            </a:r>
            <a:endParaRPr lang="en-US" b="1" dirty="0">
              <a:latin typeface="CenturyGothic-Bold"/>
            </a:endParaRPr>
          </a:p>
          <a:p>
            <a:pPr marL="285750" indent="-285750">
              <a:buFont typeface="Arial" panose="020B0604020202020204" pitchFamily="34" charset="0"/>
              <a:buChar char="•"/>
            </a:pPr>
            <a:r>
              <a:rPr lang="en-US" dirty="0">
                <a:latin typeface="CenturyGothic"/>
              </a:rPr>
              <a:t>Contribution to define specifications in an </a:t>
            </a:r>
            <a:r>
              <a:rPr lang="en-US" b="1" dirty="0">
                <a:latin typeface="CenturyGothic-Bold"/>
              </a:rPr>
              <a:t>open data format </a:t>
            </a:r>
            <a:r>
              <a:rPr lang="en-US" dirty="0">
                <a:latin typeface="CenturyGothic"/>
              </a:rPr>
              <a:t>within the gamma-ray community</a:t>
            </a:r>
          </a:p>
          <a:p>
            <a:pPr marL="285750" indent="-285750">
              <a:buFont typeface="Arial" panose="020B0604020202020204" pitchFamily="34" charset="0"/>
              <a:buChar char="•"/>
            </a:pPr>
            <a:r>
              <a:rPr lang="en-US" b="1" dirty="0">
                <a:latin typeface="CenturyGothic-Bold"/>
              </a:rPr>
              <a:t>Data streaming and architecture </a:t>
            </a:r>
            <a:r>
              <a:rPr lang="en-US" dirty="0">
                <a:latin typeface="CenturyGothic"/>
              </a:rPr>
              <a:t>of the data processing unit in SKA</a:t>
            </a:r>
          </a:p>
        </p:txBody>
      </p:sp>
      <p:sp>
        <p:nvSpPr>
          <p:cNvPr id="8" name="Rectangle 7"/>
          <p:cNvSpPr/>
          <p:nvPr/>
        </p:nvSpPr>
        <p:spPr>
          <a:xfrm>
            <a:off x="4355976" y="1779236"/>
            <a:ext cx="4896544" cy="923330"/>
          </a:xfrm>
          <a:prstGeom prst="rect">
            <a:avLst/>
          </a:prstGeom>
        </p:spPr>
        <p:txBody>
          <a:bodyPr wrap="square">
            <a:spAutoFit/>
          </a:bodyPr>
          <a:lstStyle/>
          <a:p>
            <a:r>
              <a:rPr lang="en-US" dirty="0" err="1">
                <a:latin typeface="CenturyGothic"/>
              </a:rPr>
              <a:t>Optimisation</a:t>
            </a:r>
            <a:r>
              <a:rPr lang="en-US" dirty="0">
                <a:latin typeface="CenturyGothic"/>
              </a:rPr>
              <a:t> and parallelization of algorithms for data reduction and analysis in order to exploit the low-power computing facilities</a:t>
            </a:r>
            <a:endParaRPr lang="en-001" dirty="0"/>
          </a:p>
        </p:txBody>
      </p:sp>
      <p:sp>
        <p:nvSpPr>
          <p:cNvPr id="9" name="Title 1"/>
          <p:cNvSpPr txBox="1">
            <a:spLocks/>
          </p:cNvSpPr>
          <p:nvPr/>
        </p:nvSpPr>
        <p:spPr>
          <a:xfrm>
            <a:off x="457200" y="1052736"/>
            <a:ext cx="8229600" cy="864096"/>
          </a:xfrm>
          <a:prstGeom prst="rect">
            <a:avLst/>
          </a:prstGeom>
        </p:spPr>
        <p:txBody>
          <a:bodyPr/>
          <a:lstStyle>
            <a:lvl1pPr algn="ctr" defTabSz="914400" rtl="0" eaLnBrk="1" latinLnBrk="0" hangingPunct="1">
              <a:spcBef>
                <a:spcPct val="0"/>
              </a:spcBef>
              <a:buNone/>
              <a:defRPr sz="4000" kern="1200">
                <a:solidFill>
                  <a:srgbClr val="C32128"/>
                </a:solidFill>
                <a:latin typeface="Century Gothic" panose="020B0502020202020204" pitchFamily="34" charset="0"/>
                <a:ea typeface="+mj-ea"/>
                <a:cs typeface="+mj-cs"/>
              </a:defRPr>
            </a:lvl1pPr>
          </a:lstStyle>
          <a:p>
            <a:r>
              <a:rPr lang="en-US" dirty="0"/>
              <a:t>Big Data</a:t>
            </a:r>
          </a:p>
        </p:txBody>
      </p:sp>
      <p:pic>
        <p:nvPicPr>
          <p:cNvPr id="11" name="Picture 10"/>
          <p:cNvPicPr>
            <a:picLocks noChangeAspect="1"/>
          </p:cNvPicPr>
          <p:nvPr/>
        </p:nvPicPr>
        <p:blipFill>
          <a:blip r:embed="rId3"/>
          <a:stretch>
            <a:fillRect/>
          </a:stretch>
        </p:blipFill>
        <p:spPr>
          <a:xfrm>
            <a:off x="179512" y="2706301"/>
            <a:ext cx="1753941" cy="1692900"/>
          </a:xfrm>
          <a:prstGeom prst="rect">
            <a:avLst/>
          </a:prstGeom>
        </p:spPr>
      </p:pic>
      <p:pic>
        <p:nvPicPr>
          <p:cNvPr id="12" name="Picture 11"/>
          <p:cNvPicPr>
            <a:picLocks noChangeAspect="1"/>
          </p:cNvPicPr>
          <p:nvPr/>
        </p:nvPicPr>
        <p:blipFill>
          <a:blip r:embed="rId4"/>
          <a:stretch>
            <a:fillRect/>
          </a:stretch>
        </p:blipFill>
        <p:spPr>
          <a:xfrm>
            <a:off x="2092779" y="2706299"/>
            <a:ext cx="1831149" cy="1710309"/>
          </a:xfrm>
          <a:prstGeom prst="rect">
            <a:avLst/>
          </a:prstGeom>
        </p:spPr>
      </p:pic>
      <p:sp>
        <p:nvSpPr>
          <p:cNvPr id="13" name="Rectangle 12"/>
          <p:cNvSpPr/>
          <p:nvPr/>
        </p:nvSpPr>
        <p:spPr>
          <a:xfrm>
            <a:off x="20186" y="1782970"/>
            <a:ext cx="4263782" cy="923330"/>
          </a:xfrm>
          <a:prstGeom prst="rect">
            <a:avLst/>
          </a:prstGeom>
        </p:spPr>
        <p:txBody>
          <a:bodyPr wrap="square">
            <a:spAutoFit/>
          </a:bodyPr>
          <a:lstStyle/>
          <a:p>
            <a:r>
              <a:rPr lang="en-US" b="1" dirty="0">
                <a:latin typeface="CenturyGothic-Bold"/>
              </a:rPr>
              <a:t>Low power architectures benchmarking </a:t>
            </a:r>
            <a:r>
              <a:rPr lang="en-US" dirty="0">
                <a:latin typeface="CenturyGothic"/>
              </a:rPr>
              <a:t>for building innovative computing, storage and data handling platforms.</a:t>
            </a:r>
          </a:p>
        </p:txBody>
      </p:sp>
      <p:sp>
        <p:nvSpPr>
          <p:cNvPr id="14" name="Rectangle 13"/>
          <p:cNvSpPr/>
          <p:nvPr/>
        </p:nvSpPr>
        <p:spPr>
          <a:xfrm>
            <a:off x="20186" y="4505775"/>
            <a:ext cx="4572000" cy="646331"/>
          </a:xfrm>
          <a:prstGeom prst="rect">
            <a:avLst/>
          </a:prstGeom>
        </p:spPr>
        <p:txBody>
          <a:bodyPr>
            <a:spAutoFit/>
          </a:bodyPr>
          <a:lstStyle/>
          <a:p>
            <a:r>
              <a:rPr lang="en-US" dirty="0">
                <a:latin typeface="CenturyGothic"/>
              </a:rPr>
              <a:t>Exploitation of LPC architectures </a:t>
            </a:r>
            <a:r>
              <a:rPr lang="en-US" b="1" dirty="0">
                <a:latin typeface="CenturyGothic-Bold"/>
              </a:rPr>
              <a:t>for map/reduce applications.</a:t>
            </a:r>
          </a:p>
        </p:txBody>
      </p:sp>
      <p:pic>
        <p:nvPicPr>
          <p:cNvPr id="15" name="Picture 14"/>
          <p:cNvPicPr>
            <a:picLocks noChangeAspect="1"/>
          </p:cNvPicPr>
          <p:nvPr/>
        </p:nvPicPr>
        <p:blipFill>
          <a:blip r:embed="rId5"/>
          <a:stretch>
            <a:fillRect/>
          </a:stretch>
        </p:blipFill>
        <p:spPr>
          <a:xfrm>
            <a:off x="107504" y="5152106"/>
            <a:ext cx="3744090" cy="1115400"/>
          </a:xfrm>
          <a:prstGeom prst="rect">
            <a:avLst/>
          </a:prstGeom>
        </p:spPr>
      </p:pic>
    </p:spTree>
    <p:extLst>
      <p:ext uri="{BB962C8B-B14F-4D97-AF65-F5344CB8AC3E}">
        <p14:creationId xmlns:p14="http://schemas.microsoft.com/office/powerpoint/2010/main" val="1969121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Data Access</a:t>
            </a:r>
            <a:br>
              <a:rPr lang="nl-NL" dirty="0"/>
            </a:br>
            <a:r>
              <a:rPr lang="nl-NL" sz="2700" dirty="0"/>
              <a:t>Virtual Observatory</a:t>
            </a:r>
            <a:endParaRPr lang="nl-NL" dirty="0"/>
          </a:p>
        </p:txBody>
      </p:sp>
      <p:sp>
        <p:nvSpPr>
          <p:cNvPr id="3" name="Content Placeholder 2"/>
          <p:cNvSpPr>
            <a:spLocks noGrp="1"/>
          </p:cNvSpPr>
          <p:nvPr>
            <p:ph idx="1"/>
          </p:nvPr>
        </p:nvSpPr>
        <p:spPr>
          <a:xfrm>
            <a:off x="179512" y="2142111"/>
            <a:ext cx="3322712" cy="3960440"/>
          </a:xfrm>
        </p:spPr>
        <p:txBody>
          <a:bodyPr>
            <a:normAutofit fontScale="92500" lnSpcReduction="10000"/>
          </a:bodyPr>
          <a:lstStyle/>
          <a:p>
            <a:r>
              <a:rPr lang="en-US" sz="2400" dirty="0"/>
              <a:t>The VO can be seen as a kind of club of </a:t>
            </a:r>
            <a:r>
              <a:rPr lang="en-US" sz="2400" b="1" dirty="0"/>
              <a:t>data services</a:t>
            </a:r>
            <a:r>
              <a:rPr lang="en-US" sz="2400" dirty="0"/>
              <a:t> that all follow the same rules.</a:t>
            </a:r>
          </a:p>
          <a:p>
            <a:r>
              <a:rPr lang="en-US" sz="2400" dirty="0"/>
              <a:t>International Virtual Observatory Alliance </a:t>
            </a:r>
            <a:br>
              <a:rPr lang="en-US" sz="2400" dirty="0"/>
            </a:br>
            <a:r>
              <a:rPr lang="en-US" sz="2400" dirty="0"/>
              <a:t>	IVOA standards</a:t>
            </a:r>
            <a:endParaRPr lang="en-US" sz="2400" dirty="0">
              <a:sym typeface="Wingdings" panose="05000000000000000000" pitchFamily="2" charset="2"/>
            </a:endParaRPr>
          </a:p>
          <a:p>
            <a:r>
              <a:rPr lang="nl-NL" sz="2400" dirty="0"/>
              <a:t>Interface between domain-specific &amp; generic infrastructure</a:t>
            </a:r>
          </a:p>
          <a:p>
            <a:r>
              <a:rPr lang="nl-NL" sz="2400" dirty="0"/>
              <a:t>New and archive data</a:t>
            </a:r>
            <a:endParaRPr lang="en-US" sz="2400" dirty="0"/>
          </a:p>
          <a:p>
            <a:endParaRPr lang="en-US" dirty="0"/>
          </a:p>
        </p:txBody>
      </p:sp>
      <p:sp>
        <p:nvSpPr>
          <p:cNvPr id="4" name="Date Placeholder 3"/>
          <p:cNvSpPr>
            <a:spLocks noGrp="1"/>
          </p:cNvSpPr>
          <p:nvPr>
            <p:ph type="dt" sz="half" idx="10"/>
          </p:nvPr>
        </p:nvSpPr>
        <p:spPr/>
        <p:txBody>
          <a:bodyPr/>
          <a:lstStyle/>
          <a:p>
            <a:r>
              <a:rPr lang="en-001"/>
              <a:t>29 May - 3 June 2017</a:t>
            </a:r>
            <a:endParaRPr lang="en-US"/>
          </a:p>
        </p:txBody>
      </p:sp>
      <p:sp>
        <p:nvSpPr>
          <p:cNvPr id="5" name="Footer Placeholder 4"/>
          <p:cNvSpPr>
            <a:spLocks noGrp="1"/>
          </p:cNvSpPr>
          <p:nvPr>
            <p:ph type="ftr" sz="quarter" idx="11"/>
          </p:nvPr>
        </p:nvSpPr>
        <p:spPr/>
        <p:txBody>
          <a:bodyPr/>
          <a:lstStyle/>
          <a:p>
            <a:r>
              <a:rPr lang="en-US"/>
              <a:t>The Labyrinth of the unexpected                                                       Giuseppe Cimò - cimo@jive.eu</a:t>
            </a:r>
          </a:p>
        </p:txBody>
      </p:sp>
      <p:graphicFrame>
        <p:nvGraphicFramePr>
          <p:cNvPr id="8" name="Table 7"/>
          <p:cNvGraphicFramePr>
            <a:graphicFrameLocks noGrp="1"/>
          </p:cNvGraphicFramePr>
          <p:nvPr>
            <p:extLst>
              <p:ext uri="{D42A27DB-BD31-4B8C-83A1-F6EECF244321}">
                <p14:modId xmlns:p14="http://schemas.microsoft.com/office/powerpoint/2010/main" val="3253882795"/>
              </p:ext>
            </p:extLst>
          </p:nvPr>
        </p:nvGraphicFramePr>
        <p:xfrm>
          <a:off x="4171764" y="2170631"/>
          <a:ext cx="4762872" cy="3931920"/>
        </p:xfrm>
        <a:graphic>
          <a:graphicData uri="http://schemas.openxmlformats.org/drawingml/2006/table">
            <a:tbl>
              <a:tblPr firstRow="1" bandRow="1">
                <a:tableStyleId>{5C22544A-7EE6-4342-B048-85BDC9FD1C3A}</a:tableStyleId>
              </a:tblPr>
              <a:tblGrid>
                <a:gridCol w="3450389">
                  <a:extLst>
                    <a:ext uri="{9D8B030D-6E8A-4147-A177-3AD203B41FA5}">
                      <a16:colId xmlns:a16="http://schemas.microsoft.com/office/drawing/2014/main" val="20000"/>
                    </a:ext>
                  </a:extLst>
                </a:gridCol>
                <a:gridCol w="1312483">
                  <a:extLst>
                    <a:ext uri="{9D8B030D-6E8A-4147-A177-3AD203B41FA5}">
                      <a16:colId xmlns:a16="http://schemas.microsoft.com/office/drawing/2014/main" val="20001"/>
                    </a:ext>
                  </a:extLst>
                </a:gridCol>
              </a:tblGrid>
              <a:tr h="485266">
                <a:tc>
                  <a:txBody>
                    <a:bodyPr/>
                    <a:lstStyle/>
                    <a:p>
                      <a:r>
                        <a:rPr lang="en-US" b="1" dirty="0">
                          <a:solidFill>
                            <a:schemeClr val="tx1"/>
                          </a:solidFill>
                        </a:rPr>
                        <a:t>DADI technology Forum</a:t>
                      </a:r>
                      <a:endParaRPr lang="nl-NL" b="0" dirty="0">
                        <a:solidFill>
                          <a:schemeClr val="tx1"/>
                        </a:solidFill>
                      </a:endParaRP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17-18 Sept 2015, Strasbourg</a:t>
                      </a:r>
                      <a:endParaRPr lang="nl-NL" b="0" dirty="0">
                        <a:solidFill>
                          <a:schemeClr val="tx1"/>
                        </a:solidFill>
                      </a:endParaRPr>
                    </a:p>
                  </a:txBody>
                  <a:tcPr>
                    <a:solidFill>
                      <a:schemeClr val="bg1">
                        <a:lumMod val="95000"/>
                      </a:schemeClr>
                    </a:solidFill>
                  </a:tcPr>
                </a:tc>
                <a:extLst>
                  <a:ext uri="{0D108BD9-81ED-4DB2-BD59-A6C34878D82A}">
                    <a16:rowId xmlns:a16="http://schemas.microsoft.com/office/drawing/2014/main" val="10000"/>
                  </a:ext>
                </a:extLst>
              </a:tr>
              <a:tr h="7578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ASTERICS European Schools </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open call to European Astronomers (PhD, Post-doc)</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50 participants</a:t>
                      </a:r>
                      <a:endParaRPr lang="nl-NL" b="0" dirty="0">
                        <a:solidFill>
                          <a:schemeClr val="tx1"/>
                        </a:solidFill>
                      </a:endParaRPr>
                    </a:p>
                  </a:txBody>
                  <a:tcPr>
                    <a:solidFill>
                      <a:schemeClr val="bg1">
                        <a:lumMod val="95000"/>
                      </a:schemeClr>
                    </a:solidFill>
                  </a:tcPr>
                </a:tc>
                <a:tc>
                  <a:txBody>
                    <a:bodyPr/>
                    <a:lstStyle/>
                    <a:p>
                      <a:r>
                        <a:rPr lang="en-US" b="0" dirty="0">
                          <a:solidFill>
                            <a:schemeClr val="tx1"/>
                          </a:solidFill>
                        </a:rPr>
                        <a:t>Dec 2015</a:t>
                      </a:r>
                      <a:endParaRPr lang="nl-NL" b="0" dirty="0">
                        <a:solidFill>
                          <a:schemeClr val="tx1"/>
                        </a:solidFill>
                      </a:endParaRPr>
                    </a:p>
                  </a:txBody>
                  <a:tcPr>
                    <a:solidFill>
                      <a:schemeClr val="bg1">
                        <a:lumMod val="95000"/>
                      </a:schemeClr>
                    </a:solidFill>
                  </a:tcPr>
                </a:tc>
                <a:extLst>
                  <a:ext uri="{0D108BD9-81ED-4DB2-BD59-A6C34878D82A}">
                    <a16:rowId xmlns:a16="http://schemas.microsoft.com/office/drawing/2014/main" val="10001"/>
                  </a:ext>
                </a:extLst>
              </a:tr>
              <a:tr h="502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ESFRI Forum and training event</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network, share lessons learnt, discuss requirements, training</a:t>
                      </a:r>
                    </a:p>
                  </a:txBody>
                  <a:tcPr>
                    <a:solidFill>
                      <a:schemeClr val="bg1">
                        <a:lumMod val="95000"/>
                      </a:schemeClr>
                    </a:solidFill>
                  </a:tcPr>
                </a:tc>
                <a:tc>
                  <a:txBody>
                    <a:bodyPr/>
                    <a:lstStyle/>
                    <a:p>
                      <a:r>
                        <a:rPr lang="en-US" b="0" dirty="0">
                          <a:solidFill>
                            <a:schemeClr val="tx1"/>
                          </a:solidFill>
                        </a:rPr>
                        <a:t>Dec 2015</a:t>
                      </a:r>
                      <a:endParaRPr lang="nl-NL" b="0" dirty="0">
                        <a:solidFill>
                          <a:schemeClr val="tx1"/>
                        </a:solidFill>
                      </a:endParaRPr>
                    </a:p>
                  </a:txBody>
                  <a:tcPr>
                    <a:solidFill>
                      <a:schemeClr val="bg1">
                        <a:lumMod val="95000"/>
                      </a:schemeClr>
                    </a:solidFill>
                  </a:tcPr>
                </a:tc>
                <a:extLst>
                  <a:ext uri="{0D108BD9-81ED-4DB2-BD59-A6C34878D82A}">
                    <a16:rowId xmlns:a16="http://schemas.microsoft.com/office/drawing/2014/main" val="10002"/>
                  </a:ext>
                </a:extLst>
              </a:tr>
              <a:tr h="5111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Data provider Forum</a:t>
                      </a:r>
                      <a:br>
                        <a:rPr lang="en-US" b="1" dirty="0">
                          <a:solidFill>
                            <a:schemeClr val="tx1"/>
                          </a:solidFill>
                        </a:rPr>
                      </a:br>
                      <a:r>
                        <a:rPr lang="en-US" b="0" dirty="0">
                          <a:solidFill>
                            <a:schemeClr val="tx1"/>
                          </a:solidFill>
                        </a:rPr>
                        <a:t>open to all European Data providers</a:t>
                      </a:r>
                      <a:endParaRPr lang="nl-NL" b="0" dirty="0">
                        <a:solidFill>
                          <a:schemeClr val="tx1"/>
                        </a:solidFill>
                      </a:endParaRPr>
                    </a:p>
                  </a:txBody>
                  <a:tcPr>
                    <a:solidFill>
                      <a:schemeClr val="bg1">
                        <a:lumMod val="95000"/>
                      </a:schemeClr>
                    </a:solidFill>
                  </a:tcPr>
                </a:tc>
                <a:tc>
                  <a:txBody>
                    <a:bodyPr/>
                    <a:lstStyle/>
                    <a:p>
                      <a:r>
                        <a:rPr lang="en-US" b="0" dirty="0">
                          <a:solidFill>
                            <a:schemeClr val="tx1"/>
                          </a:solidFill>
                        </a:rPr>
                        <a:t>Nov 2016, Heidelberg</a:t>
                      </a:r>
                      <a:endParaRPr lang="nl-NL" b="0" dirty="0">
                        <a:solidFill>
                          <a:schemeClr val="tx1"/>
                        </a:solidFill>
                      </a:endParaRPr>
                    </a:p>
                  </a:txBody>
                  <a:tcPr>
                    <a:solidFill>
                      <a:schemeClr val="bg1">
                        <a:lumMod val="9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40655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Virtual Observatory</a:t>
            </a:r>
          </a:p>
        </p:txBody>
      </p:sp>
      <p:sp>
        <p:nvSpPr>
          <p:cNvPr id="3" name="Content Placeholder 2"/>
          <p:cNvSpPr>
            <a:spLocks noGrp="1"/>
          </p:cNvSpPr>
          <p:nvPr>
            <p:ph idx="1"/>
          </p:nvPr>
        </p:nvSpPr>
        <p:spPr>
          <a:xfrm>
            <a:off x="107504" y="2132856"/>
            <a:ext cx="4464496" cy="4137323"/>
          </a:xfrm>
        </p:spPr>
        <p:txBody>
          <a:bodyPr>
            <a:normAutofit/>
          </a:bodyPr>
          <a:lstStyle/>
          <a:p>
            <a:pPr marL="0" indent="0">
              <a:buNone/>
            </a:pPr>
            <a:r>
              <a:rPr lang="fr-FR" sz="2400" dirty="0"/>
              <a:t>Visualisation </a:t>
            </a:r>
            <a:r>
              <a:rPr lang="fr-FR" sz="2400" dirty="0" err="1"/>
              <a:t>with</a:t>
            </a:r>
            <a:r>
              <a:rPr lang="fr-FR" sz="2400" dirty="0"/>
              <a:t> VO </a:t>
            </a:r>
            <a:r>
              <a:rPr lang="fr-FR" sz="2400" dirty="0" err="1"/>
              <a:t>tools</a:t>
            </a:r>
            <a:r>
              <a:rPr lang="fr-FR" sz="2400" dirty="0"/>
              <a:t> </a:t>
            </a:r>
          </a:p>
          <a:p>
            <a:pPr marL="0" indent="0">
              <a:buNone/>
            </a:pPr>
            <a:r>
              <a:rPr lang="fr-FR" sz="2400" dirty="0"/>
              <a:t>IceCube-40 String data</a:t>
            </a:r>
          </a:p>
          <a:p>
            <a:pPr marL="0" indent="0" algn="just">
              <a:spcBef>
                <a:spcPts val="600"/>
              </a:spcBef>
              <a:buNone/>
            </a:pPr>
            <a:endParaRPr lang="fr-FR" sz="1800" dirty="0"/>
          </a:p>
          <a:p>
            <a:pPr marL="0" indent="0" algn="just">
              <a:spcBef>
                <a:spcPts val="600"/>
              </a:spcBef>
              <a:buNone/>
            </a:pPr>
            <a:endParaRPr lang="fr-FR" sz="1800" dirty="0"/>
          </a:p>
          <a:p>
            <a:pPr algn="just"/>
            <a:r>
              <a:rPr lang="fr-FR" sz="1600" dirty="0"/>
              <a:t>12,877 candidate neutrino </a:t>
            </a:r>
            <a:r>
              <a:rPr lang="fr-FR" sz="1600" dirty="0" err="1"/>
              <a:t>events</a:t>
            </a:r>
            <a:r>
              <a:rPr lang="fr-FR" sz="1600" dirty="0"/>
              <a:t> </a:t>
            </a:r>
          </a:p>
          <a:p>
            <a:pPr algn="just"/>
            <a:r>
              <a:rPr lang="fr-FR" sz="1600" dirty="0"/>
              <a:t>Event </a:t>
            </a:r>
            <a:r>
              <a:rPr lang="fr-FR" sz="1600" dirty="0" err="1"/>
              <a:t>list</a:t>
            </a:r>
            <a:r>
              <a:rPr lang="fr-FR" sz="1600" dirty="0"/>
              <a:t> </a:t>
            </a:r>
            <a:r>
              <a:rPr lang="fr-FR" sz="1600" dirty="0" err="1"/>
              <a:t>managed</a:t>
            </a:r>
            <a:r>
              <a:rPr lang="fr-FR" sz="1600" dirty="0"/>
              <a:t> </a:t>
            </a:r>
            <a:r>
              <a:rPr lang="fr-FR" sz="1600" dirty="0" err="1"/>
              <a:t>using</a:t>
            </a:r>
            <a:r>
              <a:rPr lang="fr-FR" sz="1600" dirty="0"/>
              <a:t> the </a:t>
            </a:r>
            <a:r>
              <a:rPr lang="fr-FR" sz="1600" dirty="0" err="1"/>
              <a:t>Topcat</a:t>
            </a:r>
            <a:r>
              <a:rPr lang="fr-FR" sz="1600" dirty="0"/>
              <a:t> VO </a:t>
            </a:r>
            <a:r>
              <a:rPr lang="fr-FR" sz="1600" dirty="0" err="1"/>
              <a:t>tool</a:t>
            </a:r>
            <a:endParaRPr lang="fr-FR" sz="1600" dirty="0"/>
          </a:p>
          <a:p>
            <a:pPr marL="0" indent="0" algn="just">
              <a:buNone/>
            </a:pPr>
            <a:r>
              <a:rPr lang="fr-FR" sz="1600" dirty="0">
                <a:hlinkClick r:id="rId2"/>
              </a:rPr>
              <a:t>http://www.star.bris.ac.uk/~mbt/topcat/</a:t>
            </a:r>
            <a:r>
              <a:rPr lang="fr-FR" sz="1600" dirty="0"/>
              <a:t>  	</a:t>
            </a:r>
          </a:p>
          <a:p>
            <a:pPr algn="just"/>
            <a:r>
              <a:rPr lang="fr-FR" sz="1600" dirty="0"/>
              <a:t>Visualisation </a:t>
            </a:r>
            <a:r>
              <a:rPr lang="fr-FR" sz="1600" dirty="0" err="1"/>
              <a:t>through</a:t>
            </a:r>
            <a:r>
              <a:rPr lang="fr-FR" sz="1600" dirty="0"/>
              <a:t> the Aladin VO portal</a:t>
            </a:r>
          </a:p>
          <a:p>
            <a:pPr marL="0" indent="0" algn="just">
              <a:buNone/>
            </a:pPr>
            <a:r>
              <a:rPr lang="fr-FR" sz="1600" dirty="0"/>
              <a:t> </a:t>
            </a:r>
            <a:r>
              <a:rPr lang="fr-FR" sz="1600" dirty="0">
                <a:hlinkClick r:id="rId3"/>
              </a:rPr>
              <a:t>http://aladin.u-strasbg.fr/aladin.gml</a:t>
            </a:r>
            <a:r>
              <a:rPr lang="fr-FR" sz="1600" dirty="0"/>
              <a:t> </a:t>
            </a:r>
          </a:p>
          <a:p>
            <a:endParaRPr lang="nl-NL" sz="1800" dirty="0"/>
          </a:p>
        </p:txBody>
      </p:sp>
      <p:sp>
        <p:nvSpPr>
          <p:cNvPr id="4" name="Date Placeholder 3"/>
          <p:cNvSpPr>
            <a:spLocks noGrp="1"/>
          </p:cNvSpPr>
          <p:nvPr>
            <p:ph type="dt" sz="half" idx="10"/>
          </p:nvPr>
        </p:nvSpPr>
        <p:spPr/>
        <p:txBody>
          <a:bodyPr/>
          <a:lstStyle/>
          <a:p>
            <a:r>
              <a:rPr lang="en-001"/>
              <a:t>29 May - 3 June 2017</a:t>
            </a:r>
            <a:endParaRPr lang="en-US" dirty="0"/>
          </a:p>
        </p:txBody>
      </p:sp>
      <p:sp>
        <p:nvSpPr>
          <p:cNvPr id="5" name="Footer Placeholder 4"/>
          <p:cNvSpPr>
            <a:spLocks noGrp="1"/>
          </p:cNvSpPr>
          <p:nvPr>
            <p:ph type="ftr" sz="quarter" idx="11"/>
          </p:nvPr>
        </p:nvSpPr>
        <p:spPr/>
        <p:txBody>
          <a:bodyPr/>
          <a:lstStyle/>
          <a:p>
            <a:r>
              <a:rPr lang="en-US"/>
              <a:t>The Labyrinth of the unexpected                                                       Giuseppe Cimò - cimo@jive.eu</a:t>
            </a:r>
            <a:endParaRPr lang="en-US" dirty="0"/>
          </a:p>
        </p:txBody>
      </p:sp>
      <p:pic>
        <p:nvPicPr>
          <p:cNvPr id="7" name="pic3.png"/>
          <p:cNvPicPr/>
          <p:nvPr/>
        </p:nvPicPr>
        <p:blipFill>
          <a:blip r:embed="rId4">
            <a:extLst/>
          </a:blip>
          <a:stretch>
            <a:fillRect/>
          </a:stretch>
        </p:blipFill>
        <p:spPr>
          <a:xfrm>
            <a:off x="4572000" y="2659915"/>
            <a:ext cx="4211960" cy="3083204"/>
          </a:xfrm>
          <a:prstGeom prst="rect">
            <a:avLst/>
          </a:prstGeom>
          <a:ln w="12700">
            <a:miter lim="400000"/>
          </a:ln>
        </p:spPr>
      </p:pic>
      <p:sp>
        <p:nvSpPr>
          <p:cNvPr id="8" name="Shape 49"/>
          <p:cNvSpPr/>
          <p:nvPr/>
        </p:nvSpPr>
        <p:spPr>
          <a:xfrm flipH="1">
            <a:off x="7774735" y="2204864"/>
            <a:ext cx="253649" cy="913688"/>
          </a:xfrm>
          <a:prstGeom prst="line">
            <a:avLst/>
          </a:prstGeom>
          <a:ln w="50800">
            <a:solidFill>
              <a:srgbClr val="1A931F"/>
            </a:solidFill>
            <a:miter lim="400000"/>
            <a:tailEnd type="triangle"/>
          </a:ln>
        </p:spPr>
        <p:txBody>
          <a:bodyPr lIns="0" tIns="0" rIns="0" bIns="0" anchor="ctr"/>
          <a:lstStyle/>
          <a:p>
            <a:pPr lvl="0">
              <a:defRPr sz="2400"/>
            </a:pPr>
            <a:endParaRPr/>
          </a:p>
        </p:txBody>
      </p:sp>
      <p:sp>
        <p:nvSpPr>
          <p:cNvPr id="9" name="Shape 47"/>
          <p:cNvSpPr/>
          <p:nvPr/>
        </p:nvSpPr>
        <p:spPr>
          <a:xfrm>
            <a:off x="5220072" y="2420888"/>
            <a:ext cx="347993" cy="864096"/>
          </a:xfrm>
          <a:prstGeom prst="line">
            <a:avLst/>
          </a:prstGeom>
          <a:ln w="50800">
            <a:solidFill>
              <a:srgbClr val="1A931F"/>
            </a:solidFill>
            <a:miter lim="400000"/>
            <a:tailEnd type="triangle"/>
          </a:ln>
        </p:spPr>
        <p:txBody>
          <a:bodyPr lIns="0" tIns="0" rIns="0" bIns="0" anchor="ctr"/>
          <a:lstStyle/>
          <a:p>
            <a:pPr lvl="0">
              <a:defRPr sz="2400"/>
            </a:pPr>
            <a:endParaRPr/>
          </a:p>
        </p:txBody>
      </p:sp>
      <p:sp>
        <p:nvSpPr>
          <p:cNvPr id="10" name="Shape 45"/>
          <p:cNvSpPr/>
          <p:nvPr/>
        </p:nvSpPr>
        <p:spPr>
          <a:xfrm flipV="1">
            <a:off x="3491880" y="5285922"/>
            <a:ext cx="1402935" cy="457197"/>
          </a:xfrm>
          <a:prstGeom prst="line">
            <a:avLst/>
          </a:prstGeom>
          <a:ln w="50800">
            <a:solidFill>
              <a:srgbClr val="1A931F"/>
            </a:solidFill>
            <a:miter lim="400000"/>
            <a:tailEnd type="triangle"/>
          </a:ln>
        </p:spPr>
        <p:txBody>
          <a:bodyPr lIns="0" tIns="0" rIns="0" bIns="0" anchor="ctr"/>
          <a:lstStyle/>
          <a:p>
            <a:pPr lvl="0">
              <a:defRPr sz="2400"/>
            </a:pPr>
            <a:endParaRPr/>
          </a:p>
        </p:txBody>
      </p:sp>
      <p:sp>
        <p:nvSpPr>
          <p:cNvPr id="11" name="Shape 44"/>
          <p:cNvSpPr/>
          <p:nvPr/>
        </p:nvSpPr>
        <p:spPr>
          <a:xfrm>
            <a:off x="2527297" y="5373216"/>
            <a:ext cx="1285545" cy="10259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2000" dirty="0"/>
              <a:t>database</a:t>
            </a:r>
          </a:p>
          <a:p>
            <a:pPr lvl="0">
              <a:defRPr sz="1800"/>
            </a:pPr>
            <a:r>
              <a:rPr sz="2000" dirty="0"/>
              <a:t>loaded into</a:t>
            </a:r>
          </a:p>
          <a:p>
            <a:pPr lvl="0">
              <a:defRPr sz="1800"/>
            </a:pPr>
            <a:r>
              <a:rPr sz="2000" dirty="0" err="1"/>
              <a:t>Topcat</a:t>
            </a:r>
            <a:endParaRPr sz="2000" dirty="0"/>
          </a:p>
        </p:txBody>
      </p:sp>
      <p:sp>
        <p:nvSpPr>
          <p:cNvPr id="12" name="Shape 46"/>
          <p:cNvSpPr/>
          <p:nvPr/>
        </p:nvSpPr>
        <p:spPr>
          <a:xfrm>
            <a:off x="4788024" y="1807657"/>
            <a:ext cx="679019" cy="7181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defRPr sz="1800"/>
            </a:pPr>
            <a:r>
              <a:rPr sz="2000" dirty="0"/>
              <a:t>view </a:t>
            </a:r>
          </a:p>
          <a:p>
            <a:pPr lvl="0">
              <a:defRPr sz="1800"/>
            </a:pPr>
            <a:r>
              <a:rPr sz="2000" dirty="0"/>
              <a:t>table</a:t>
            </a:r>
          </a:p>
        </p:txBody>
      </p:sp>
      <p:sp>
        <p:nvSpPr>
          <p:cNvPr id="13" name="Shape 48"/>
          <p:cNvSpPr/>
          <p:nvPr/>
        </p:nvSpPr>
        <p:spPr>
          <a:xfrm>
            <a:off x="7875057" y="1797818"/>
            <a:ext cx="908903"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2000" dirty="0"/>
              <a:t>sky plot</a:t>
            </a:r>
          </a:p>
        </p:txBody>
      </p:sp>
    </p:spTree>
    <p:extLst>
      <p:ext uri="{BB962C8B-B14F-4D97-AF65-F5344CB8AC3E}">
        <p14:creationId xmlns:p14="http://schemas.microsoft.com/office/powerpoint/2010/main" val="1775716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864096"/>
          </a:xfrm>
        </p:spPr>
        <p:txBody>
          <a:bodyPr/>
          <a:lstStyle/>
          <a:p>
            <a:r>
              <a:rPr lang="nl-NL" dirty="0"/>
              <a:t>Virtual Observatory</a:t>
            </a:r>
          </a:p>
        </p:txBody>
      </p:sp>
      <p:sp>
        <p:nvSpPr>
          <p:cNvPr id="4" name="Date Placeholder 3"/>
          <p:cNvSpPr>
            <a:spLocks noGrp="1"/>
          </p:cNvSpPr>
          <p:nvPr>
            <p:ph type="dt" sz="half" idx="10"/>
          </p:nvPr>
        </p:nvSpPr>
        <p:spPr/>
        <p:txBody>
          <a:bodyPr/>
          <a:lstStyle/>
          <a:p>
            <a:r>
              <a:rPr lang="en-001"/>
              <a:t>29 May - 3 June 2017</a:t>
            </a:r>
            <a:endParaRPr lang="en-US" dirty="0"/>
          </a:p>
        </p:txBody>
      </p:sp>
      <p:sp>
        <p:nvSpPr>
          <p:cNvPr id="5" name="Footer Placeholder 4"/>
          <p:cNvSpPr>
            <a:spLocks noGrp="1"/>
          </p:cNvSpPr>
          <p:nvPr>
            <p:ph type="ftr" sz="quarter" idx="11"/>
          </p:nvPr>
        </p:nvSpPr>
        <p:spPr/>
        <p:txBody>
          <a:bodyPr/>
          <a:lstStyle/>
          <a:p>
            <a:r>
              <a:rPr lang="en-US"/>
              <a:t>The Labyrinth of the unexpected                                                       Giuseppe Cimò - cimo@jive.eu</a:t>
            </a:r>
            <a:endParaRPr lang="en-US" dirty="0"/>
          </a:p>
        </p:txBody>
      </p:sp>
      <p:pic>
        <p:nvPicPr>
          <p:cNvPr id="14" name="pic4.png"/>
          <p:cNvPicPr/>
          <p:nvPr/>
        </p:nvPicPr>
        <p:blipFill>
          <a:blip r:embed="rId2">
            <a:extLst/>
          </a:blip>
          <a:stretch>
            <a:fillRect/>
          </a:stretch>
        </p:blipFill>
        <p:spPr>
          <a:xfrm>
            <a:off x="1625973" y="2180342"/>
            <a:ext cx="5345541" cy="3180092"/>
          </a:xfrm>
          <a:prstGeom prst="rect">
            <a:avLst/>
          </a:prstGeom>
          <a:ln w="12700">
            <a:miter lim="400000"/>
          </a:ln>
        </p:spPr>
      </p:pic>
      <p:sp>
        <p:nvSpPr>
          <p:cNvPr id="16" name="Shape 53"/>
          <p:cNvSpPr/>
          <p:nvPr/>
        </p:nvSpPr>
        <p:spPr>
          <a:xfrm>
            <a:off x="438079" y="5373216"/>
            <a:ext cx="2423778" cy="7181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defRPr sz="1800"/>
            </a:pPr>
            <a:r>
              <a:rPr sz="2000" dirty="0"/>
              <a:t>In </a:t>
            </a:r>
            <a:r>
              <a:rPr sz="2000" dirty="0" err="1"/>
              <a:t>Aladin</a:t>
            </a:r>
            <a:r>
              <a:rPr sz="2000" dirty="0"/>
              <a:t>, search for</a:t>
            </a:r>
          </a:p>
          <a:p>
            <a:pPr lvl="0">
              <a:defRPr sz="1800"/>
            </a:pPr>
            <a:r>
              <a:rPr sz="2000" dirty="0"/>
              <a:t>images of NGC 4151</a:t>
            </a:r>
          </a:p>
        </p:txBody>
      </p:sp>
      <p:sp>
        <p:nvSpPr>
          <p:cNvPr id="17" name="Shape 54"/>
          <p:cNvSpPr/>
          <p:nvPr/>
        </p:nvSpPr>
        <p:spPr>
          <a:xfrm flipV="1">
            <a:off x="1452132" y="3143166"/>
            <a:ext cx="1137445" cy="2288892"/>
          </a:xfrm>
          <a:prstGeom prst="line">
            <a:avLst/>
          </a:prstGeom>
          <a:ln w="50800">
            <a:solidFill>
              <a:srgbClr val="1A931F"/>
            </a:solidFill>
            <a:miter lim="400000"/>
            <a:tailEnd type="triangle"/>
          </a:ln>
        </p:spPr>
        <p:txBody>
          <a:bodyPr lIns="0" tIns="0" rIns="0" bIns="0" anchor="ctr"/>
          <a:lstStyle/>
          <a:p>
            <a:pPr lvl="0">
              <a:defRPr sz="2400"/>
            </a:pPr>
            <a:endParaRPr/>
          </a:p>
        </p:txBody>
      </p:sp>
      <p:sp>
        <p:nvSpPr>
          <p:cNvPr id="18" name="Shape 55"/>
          <p:cNvSpPr/>
          <p:nvPr/>
        </p:nvSpPr>
        <p:spPr>
          <a:xfrm>
            <a:off x="4904672" y="5548362"/>
            <a:ext cx="2389180"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2000" dirty="0"/>
              <a:t>pick this ROSAT image</a:t>
            </a:r>
          </a:p>
        </p:txBody>
      </p:sp>
      <p:sp>
        <p:nvSpPr>
          <p:cNvPr id="19" name="Shape 56"/>
          <p:cNvSpPr/>
          <p:nvPr/>
        </p:nvSpPr>
        <p:spPr>
          <a:xfrm flipH="1" flipV="1">
            <a:off x="2861858" y="4208613"/>
            <a:ext cx="2042813" cy="1487884"/>
          </a:xfrm>
          <a:prstGeom prst="line">
            <a:avLst/>
          </a:prstGeom>
          <a:ln w="50800">
            <a:solidFill>
              <a:srgbClr val="1A931F"/>
            </a:solidFill>
            <a:miter lim="400000"/>
            <a:tailEnd type="triangle"/>
          </a:ln>
        </p:spPr>
        <p:txBody>
          <a:bodyPr lIns="0" tIns="0" rIns="0" bIns="0" anchor="ctr"/>
          <a:lstStyle/>
          <a:p>
            <a:pPr lvl="0">
              <a:defRPr sz="2400"/>
            </a:pPr>
            <a:endParaRPr/>
          </a:p>
        </p:txBody>
      </p:sp>
      <p:sp>
        <p:nvSpPr>
          <p:cNvPr id="20" name="Shape 57"/>
          <p:cNvSpPr/>
          <p:nvPr/>
        </p:nvSpPr>
        <p:spPr>
          <a:xfrm>
            <a:off x="5816961" y="1346932"/>
            <a:ext cx="2550635"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2000" dirty="0"/>
              <a:t>show neutrino events</a:t>
            </a:r>
          </a:p>
          <a:p>
            <a:pPr lvl="0">
              <a:defRPr sz="1800"/>
            </a:pPr>
            <a:r>
              <a:rPr sz="2000" dirty="0"/>
              <a:t>overlaid on X-ray image</a:t>
            </a:r>
          </a:p>
        </p:txBody>
      </p:sp>
      <p:sp>
        <p:nvSpPr>
          <p:cNvPr id="21" name="Shape 58"/>
          <p:cNvSpPr/>
          <p:nvPr/>
        </p:nvSpPr>
        <p:spPr>
          <a:xfrm flipH="1">
            <a:off x="5243602" y="2065077"/>
            <a:ext cx="1848677" cy="986930"/>
          </a:xfrm>
          <a:prstGeom prst="line">
            <a:avLst/>
          </a:prstGeom>
          <a:ln w="50800">
            <a:solidFill>
              <a:srgbClr val="1A931F"/>
            </a:solidFill>
            <a:miter lim="400000"/>
            <a:tailEnd type="triangle"/>
          </a:ln>
        </p:spPr>
        <p:txBody>
          <a:bodyPr lIns="0" tIns="0" rIns="0" bIns="0" anchor="ctr"/>
          <a:lstStyle/>
          <a:p>
            <a:pPr lvl="0">
              <a:defRPr sz="2400"/>
            </a:pPr>
            <a:endParaRPr/>
          </a:p>
        </p:txBody>
      </p:sp>
    </p:spTree>
    <p:extLst>
      <p:ext uri="{BB962C8B-B14F-4D97-AF65-F5344CB8AC3E}">
        <p14:creationId xmlns:p14="http://schemas.microsoft.com/office/powerpoint/2010/main" val="76875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832" y="476672"/>
            <a:ext cx="5184576" cy="1584176"/>
          </a:xfrm>
        </p:spPr>
        <p:txBody>
          <a:bodyPr>
            <a:normAutofit/>
          </a:bodyPr>
          <a:lstStyle/>
          <a:p>
            <a:r>
              <a:rPr lang="en-US" sz="3200" dirty="0"/>
              <a:t>ASTERICS connections:</a:t>
            </a:r>
            <a:br>
              <a:rPr lang="en-US" sz="3200" dirty="0"/>
            </a:br>
            <a:r>
              <a:rPr lang="en-US" sz="3200" i="1" dirty="0"/>
              <a:t>gravitational waves</a:t>
            </a:r>
          </a:p>
        </p:txBody>
      </p:sp>
      <p:sp>
        <p:nvSpPr>
          <p:cNvPr id="3" name="Content Placeholder 2"/>
          <p:cNvSpPr>
            <a:spLocks noGrp="1"/>
          </p:cNvSpPr>
          <p:nvPr>
            <p:ph idx="1"/>
          </p:nvPr>
        </p:nvSpPr>
        <p:spPr>
          <a:xfrm>
            <a:off x="251520" y="1916832"/>
            <a:ext cx="2808312" cy="3993307"/>
          </a:xfrm>
        </p:spPr>
        <p:txBody>
          <a:bodyPr/>
          <a:lstStyle/>
          <a:p>
            <a:pPr marL="0" indent="0">
              <a:buNone/>
            </a:pPr>
            <a:r>
              <a:rPr lang="en-US" sz="2400" dirty="0"/>
              <a:t>ASTERICS fostered use of VO for </a:t>
            </a:r>
            <a:r>
              <a:rPr lang="en-US" sz="2400" dirty="0" err="1"/>
              <a:t>grav</a:t>
            </a:r>
            <a:r>
              <a:rPr lang="en-US" sz="2400" dirty="0"/>
              <a:t> wave EM follow-up </a:t>
            </a:r>
            <a:endParaRPr lang="en-US" dirty="0"/>
          </a:p>
        </p:txBody>
      </p:sp>
      <p:sp>
        <p:nvSpPr>
          <p:cNvPr id="4" name="Footer Placeholder 3"/>
          <p:cNvSpPr>
            <a:spLocks noGrp="1"/>
          </p:cNvSpPr>
          <p:nvPr>
            <p:ph type="ftr" sz="quarter" idx="11"/>
          </p:nvPr>
        </p:nvSpPr>
        <p:spPr/>
        <p:txBody>
          <a:bodyPr/>
          <a:lstStyle/>
          <a:p>
            <a:r>
              <a:rPr lang="en-US"/>
              <a:t>The Labyrinth of the unexpected                                                       Giuseppe Cimò - cimo@jive.eu</a:t>
            </a:r>
            <a:endParaRPr lang="hu-HU" dirty="0"/>
          </a:p>
        </p:txBody>
      </p:sp>
      <p:pic>
        <p:nvPicPr>
          <p:cNvPr id="5" name="Picture 4" descr="Screen Shot 2016-06-02 at 10.53.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68" y="0"/>
            <a:ext cx="3383905" cy="1844824"/>
          </a:xfrm>
          <a:prstGeom prst="rect">
            <a:avLst/>
          </a:prstGeom>
        </p:spPr>
      </p:pic>
      <p:pic>
        <p:nvPicPr>
          <p:cNvPr id="7" name="Picture 6" descr="Screen Shot 2016-06-02 at 16.14.4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1844824"/>
            <a:ext cx="6336704" cy="5578290"/>
          </a:xfrm>
          <a:prstGeom prst="rect">
            <a:avLst/>
          </a:prstGeom>
        </p:spPr>
      </p:pic>
      <p:sp>
        <p:nvSpPr>
          <p:cNvPr id="6" name="Date Placeholder 5"/>
          <p:cNvSpPr>
            <a:spLocks noGrp="1"/>
          </p:cNvSpPr>
          <p:nvPr>
            <p:ph type="dt" sz="half" idx="10"/>
          </p:nvPr>
        </p:nvSpPr>
        <p:spPr/>
        <p:txBody>
          <a:bodyPr/>
          <a:lstStyle/>
          <a:p>
            <a:r>
              <a:rPr lang="en-001"/>
              <a:t>29 May - 3 June 2017</a:t>
            </a:r>
            <a:endParaRPr lang="en-US"/>
          </a:p>
        </p:txBody>
      </p:sp>
      <p:pic>
        <p:nvPicPr>
          <p:cNvPr id="8" name="Picture 7" descr="Screen Shot 2016-06-02 at 17.07.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44158" y="4264637"/>
            <a:ext cx="4738385" cy="2635062"/>
          </a:xfrm>
          <a:prstGeom prst="rect">
            <a:avLst/>
          </a:prstGeom>
        </p:spPr>
      </p:pic>
    </p:spTree>
    <p:extLst>
      <p:ext uri="{BB962C8B-B14F-4D97-AF65-F5344CB8AC3E}">
        <p14:creationId xmlns:p14="http://schemas.microsoft.com/office/powerpoint/2010/main" val="666805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001"/>
              <a:t>29 May - 3 June 2017</a:t>
            </a:r>
            <a:endParaRPr lang="en-US"/>
          </a:p>
        </p:txBody>
      </p:sp>
      <p:sp>
        <p:nvSpPr>
          <p:cNvPr id="3" name="Footer Placeholder 2"/>
          <p:cNvSpPr>
            <a:spLocks noGrp="1"/>
          </p:cNvSpPr>
          <p:nvPr>
            <p:ph type="ftr" sz="quarter" idx="11"/>
          </p:nvPr>
        </p:nvSpPr>
        <p:spPr/>
        <p:txBody>
          <a:bodyPr/>
          <a:lstStyle/>
          <a:p>
            <a:r>
              <a:rPr lang="en-US"/>
              <a:t>The Labyrinth of the unexpected                                                       Giuseppe Cimò - cimo@jive.eu</a:t>
            </a:r>
          </a:p>
        </p:txBody>
      </p:sp>
      <p:pic>
        <p:nvPicPr>
          <p:cNvPr id="8" name="Picture 7"/>
          <p:cNvPicPr>
            <a:picLocks noChangeAspect="1"/>
          </p:cNvPicPr>
          <p:nvPr/>
        </p:nvPicPr>
        <p:blipFill>
          <a:blip r:embed="rId2"/>
          <a:stretch>
            <a:fillRect/>
          </a:stretch>
        </p:blipFill>
        <p:spPr>
          <a:xfrm>
            <a:off x="6257805" y="1661372"/>
            <a:ext cx="2881395" cy="1947718"/>
          </a:xfrm>
          <a:prstGeom prst="rect">
            <a:avLst/>
          </a:prstGeom>
        </p:spPr>
      </p:pic>
      <p:pic>
        <p:nvPicPr>
          <p:cNvPr id="9" name="Picture 8"/>
          <p:cNvPicPr>
            <a:picLocks noChangeAspect="1"/>
          </p:cNvPicPr>
          <p:nvPr/>
        </p:nvPicPr>
        <p:blipFill>
          <a:blip r:embed="rId3"/>
          <a:stretch>
            <a:fillRect/>
          </a:stretch>
        </p:blipFill>
        <p:spPr>
          <a:xfrm>
            <a:off x="5004048" y="3284984"/>
            <a:ext cx="2255952" cy="1800669"/>
          </a:xfrm>
          <a:prstGeom prst="rect">
            <a:avLst/>
          </a:prstGeom>
        </p:spPr>
      </p:pic>
      <p:pic>
        <p:nvPicPr>
          <p:cNvPr id="10" name="Picture 9"/>
          <p:cNvPicPr>
            <a:picLocks noChangeAspect="1"/>
          </p:cNvPicPr>
          <p:nvPr/>
        </p:nvPicPr>
        <p:blipFill>
          <a:blip r:embed="rId4"/>
          <a:stretch>
            <a:fillRect/>
          </a:stretch>
        </p:blipFill>
        <p:spPr>
          <a:xfrm>
            <a:off x="7127176" y="3513452"/>
            <a:ext cx="1905120" cy="1283700"/>
          </a:xfrm>
          <a:prstGeom prst="rect">
            <a:avLst/>
          </a:prstGeom>
        </p:spPr>
      </p:pic>
      <p:pic>
        <p:nvPicPr>
          <p:cNvPr id="13" name="Picture 12"/>
          <p:cNvPicPr>
            <a:picLocks noChangeAspect="1"/>
          </p:cNvPicPr>
          <p:nvPr/>
        </p:nvPicPr>
        <p:blipFill>
          <a:blip r:embed="rId5"/>
          <a:stretch>
            <a:fillRect/>
          </a:stretch>
        </p:blipFill>
        <p:spPr>
          <a:xfrm>
            <a:off x="5990257" y="5081627"/>
            <a:ext cx="1547910" cy="818400"/>
          </a:xfrm>
          <a:prstGeom prst="rect">
            <a:avLst/>
          </a:prstGeom>
        </p:spPr>
      </p:pic>
      <p:pic>
        <p:nvPicPr>
          <p:cNvPr id="14" name="Picture 13"/>
          <p:cNvPicPr>
            <a:picLocks noChangeAspect="1"/>
          </p:cNvPicPr>
          <p:nvPr/>
        </p:nvPicPr>
        <p:blipFill>
          <a:blip r:embed="rId6"/>
          <a:stretch>
            <a:fillRect/>
          </a:stretch>
        </p:blipFill>
        <p:spPr>
          <a:xfrm>
            <a:off x="7248897" y="4783419"/>
            <a:ext cx="1089006" cy="1693719"/>
          </a:xfrm>
          <a:prstGeom prst="rect">
            <a:avLst/>
          </a:prstGeom>
        </p:spPr>
      </p:pic>
      <p:sp>
        <p:nvSpPr>
          <p:cNvPr id="15" name="Title 1"/>
          <p:cNvSpPr txBox="1">
            <a:spLocks/>
          </p:cNvSpPr>
          <p:nvPr/>
        </p:nvSpPr>
        <p:spPr>
          <a:xfrm>
            <a:off x="457200" y="1052736"/>
            <a:ext cx="8229600" cy="864096"/>
          </a:xfrm>
          <a:prstGeom prst="rect">
            <a:avLst/>
          </a:prstGeom>
        </p:spPr>
        <p:txBody>
          <a:bodyPr/>
          <a:lstStyle>
            <a:lvl1pPr algn="ctr" defTabSz="914400" rtl="0" eaLnBrk="1" latinLnBrk="0" hangingPunct="1">
              <a:spcBef>
                <a:spcPct val="0"/>
              </a:spcBef>
              <a:buNone/>
              <a:defRPr sz="4000" kern="1200">
                <a:solidFill>
                  <a:srgbClr val="C32128"/>
                </a:solidFill>
                <a:latin typeface="Century Gothic" panose="020B0502020202020204" pitchFamily="34" charset="0"/>
                <a:ea typeface="+mj-ea"/>
                <a:cs typeface="+mj-cs"/>
              </a:defRPr>
            </a:lvl1pPr>
          </a:lstStyle>
          <a:p>
            <a:pPr algn="l"/>
            <a:r>
              <a:rPr lang="en-US" dirty="0"/>
              <a:t>Multi-Messenger</a:t>
            </a:r>
          </a:p>
          <a:p>
            <a:pPr algn="l"/>
            <a:r>
              <a:rPr lang="en-US" dirty="0"/>
              <a:t>Challenges </a:t>
            </a:r>
            <a:endParaRPr lang="en-001" dirty="0"/>
          </a:p>
        </p:txBody>
      </p:sp>
      <p:pic>
        <p:nvPicPr>
          <p:cNvPr id="7" name="Picture 6"/>
          <p:cNvPicPr>
            <a:picLocks noChangeAspect="1"/>
          </p:cNvPicPr>
          <p:nvPr/>
        </p:nvPicPr>
        <p:blipFill>
          <a:blip r:embed="rId7"/>
          <a:stretch>
            <a:fillRect/>
          </a:stretch>
        </p:blipFill>
        <p:spPr>
          <a:xfrm>
            <a:off x="4636459" y="1268760"/>
            <a:ext cx="2743853" cy="2107976"/>
          </a:xfrm>
          <a:prstGeom prst="rect">
            <a:avLst/>
          </a:prstGeom>
        </p:spPr>
      </p:pic>
      <p:sp>
        <p:nvSpPr>
          <p:cNvPr id="6" name="Rectangle 5"/>
          <p:cNvSpPr/>
          <p:nvPr/>
        </p:nvSpPr>
        <p:spPr>
          <a:xfrm>
            <a:off x="-11424" y="4664813"/>
            <a:ext cx="6790752" cy="1754326"/>
          </a:xfrm>
          <a:prstGeom prst="rect">
            <a:avLst/>
          </a:prstGeom>
        </p:spPr>
        <p:txBody>
          <a:bodyPr wrap="square">
            <a:spAutoFit/>
          </a:bodyPr>
          <a:lstStyle/>
          <a:p>
            <a:r>
              <a:rPr lang="en-US" dirty="0">
                <a:latin typeface="ArialMT"/>
              </a:rPr>
              <a:t>• </a:t>
            </a:r>
            <a:r>
              <a:rPr lang="en-US" dirty="0">
                <a:latin typeface="Calibri" panose="020F0502020204030204" pitchFamily="34" charset="0"/>
              </a:rPr>
              <a:t>Develop standards for generation, dissemination,</a:t>
            </a:r>
          </a:p>
          <a:p>
            <a:r>
              <a:rPr lang="en-US" dirty="0">
                <a:latin typeface="Calibri" panose="020F0502020204030204" pitchFamily="34" charset="0"/>
              </a:rPr>
              <a:t>distribution and reaction to transient events (based</a:t>
            </a:r>
          </a:p>
          <a:p>
            <a:r>
              <a:rPr lang="en-US" dirty="0">
                <a:latin typeface="Calibri" panose="020F0502020204030204" pitchFamily="34" charset="0"/>
              </a:rPr>
              <a:t>on </a:t>
            </a:r>
            <a:r>
              <a:rPr lang="en-US" b="1" dirty="0" err="1">
                <a:latin typeface="Calibri-Bold"/>
              </a:rPr>
              <a:t>VOEvents</a:t>
            </a:r>
            <a:r>
              <a:rPr lang="en-US" dirty="0">
                <a:latin typeface="Calibri" panose="020F0502020204030204" pitchFamily="34" charset="0"/>
              </a:rPr>
              <a:t>)</a:t>
            </a:r>
          </a:p>
          <a:p>
            <a:r>
              <a:rPr lang="en-US" dirty="0">
                <a:latin typeface="ArialMT"/>
              </a:rPr>
              <a:t>• </a:t>
            </a:r>
            <a:r>
              <a:rPr lang="en-US" dirty="0">
                <a:latin typeface="Calibri" panose="020F0502020204030204" pitchFamily="34" charset="0"/>
              </a:rPr>
              <a:t>Demonstration:</a:t>
            </a:r>
          </a:p>
          <a:p>
            <a:r>
              <a:rPr lang="en-US" dirty="0">
                <a:latin typeface="Calibri" panose="020F0502020204030204" pitchFamily="34" charset="0"/>
              </a:rPr>
              <a:t>LOFAR, EVN, follow up a GW event</a:t>
            </a:r>
          </a:p>
          <a:p>
            <a:r>
              <a:rPr lang="en-US" dirty="0">
                <a:latin typeface="ArialMT"/>
              </a:rPr>
              <a:t>• </a:t>
            </a:r>
            <a:r>
              <a:rPr lang="en-US" dirty="0">
                <a:latin typeface="Calibri" panose="020F0502020204030204" pitchFamily="34" charset="0"/>
              </a:rPr>
              <a:t>Investigate scientific synergies for automated </a:t>
            </a:r>
            <a:r>
              <a:rPr lang="en-US" dirty="0" err="1">
                <a:latin typeface="Calibri" panose="020F0502020204030204" pitchFamily="34" charset="0"/>
              </a:rPr>
              <a:t>followup</a:t>
            </a:r>
            <a:r>
              <a:rPr lang="en-US" dirty="0">
                <a:latin typeface="Calibri" panose="020F0502020204030204" pitchFamily="34" charset="0"/>
              </a:rPr>
              <a:t> observations</a:t>
            </a:r>
            <a:endParaRPr lang="en-001" dirty="0"/>
          </a:p>
        </p:txBody>
      </p:sp>
      <p:pic>
        <p:nvPicPr>
          <p:cNvPr id="16" name="Picture 15"/>
          <p:cNvPicPr>
            <a:picLocks noChangeAspect="1"/>
          </p:cNvPicPr>
          <p:nvPr/>
        </p:nvPicPr>
        <p:blipFill>
          <a:blip r:embed="rId8"/>
          <a:stretch>
            <a:fillRect/>
          </a:stretch>
        </p:blipFill>
        <p:spPr>
          <a:xfrm>
            <a:off x="179512" y="2282307"/>
            <a:ext cx="4618937" cy="2501112"/>
          </a:xfrm>
          <a:prstGeom prst="rect">
            <a:avLst/>
          </a:prstGeom>
        </p:spPr>
      </p:pic>
    </p:spTree>
    <p:extLst>
      <p:ext uri="{BB962C8B-B14F-4D97-AF65-F5344CB8AC3E}">
        <p14:creationId xmlns:p14="http://schemas.microsoft.com/office/powerpoint/2010/main" val="2560390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multi-messenger timing and </a:t>
            </a:r>
            <a:r>
              <a:rPr lang="en-US" dirty="0" err="1"/>
              <a:t>synchronisation</a:t>
            </a:r>
            <a:endParaRPr lang="en-US" dirty="0"/>
          </a:p>
        </p:txBody>
      </p:sp>
      <p:sp>
        <p:nvSpPr>
          <p:cNvPr id="3" name="Content Placeholder 2"/>
          <p:cNvSpPr>
            <a:spLocks noGrp="1"/>
          </p:cNvSpPr>
          <p:nvPr>
            <p:ph idx="1"/>
          </p:nvPr>
        </p:nvSpPr>
        <p:spPr>
          <a:xfrm>
            <a:off x="3835152" y="2994503"/>
            <a:ext cx="5436096" cy="3993307"/>
          </a:xfrm>
        </p:spPr>
        <p:txBody>
          <a:bodyPr/>
          <a:lstStyle/>
          <a:p>
            <a:r>
              <a:rPr lang="en-US" dirty="0"/>
              <a:t>Building on success of e-VLBI</a:t>
            </a:r>
          </a:p>
          <a:p>
            <a:r>
              <a:rPr lang="en-US" dirty="0" err="1"/>
              <a:t>EXPReS</a:t>
            </a:r>
            <a:r>
              <a:rPr lang="en-US" dirty="0"/>
              <a:t>, </a:t>
            </a:r>
            <a:r>
              <a:rPr lang="en-US" dirty="0" err="1"/>
              <a:t>NEXPReS</a:t>
            </a:r>
            <a:endParaRPr lang="en-US" dirty="0"/>
          </a:p>
          <a:p>
            <a:pPr marL="0" indent="0">
              <a:buNone/>
            </a:pPr>
            <a:r>
              <a:rPr lang="en-US" dirty="0"/>
              <a:t>…here comes the White Rabbit</a:t>
            </a:r>
          </a:p>
        </p:txBody>
      </p:sp>
      <p:grpSp>
        <p:nvGrpSpPr>
          <p:cNvPr id="7" name="Group 6"/>
          <p:cNvGrpSpPr/>
          <p:nvPr/>
        </p:nvGrpSpPr>
        <p:grpSpPr>
          <a:xfrm>
            <a:off x="-1116632" y="2994503"/>
            <a:ext cx="5184576" cy="3024336"/>
            <a:chOff x="-972616" y="692696"/>
            <a:chExt cx="5184576" cy="3024336"/>
          </a:xfrm>
        </p:grpSpPr>
        <p:pic>
          <p:nvPicPr>
            <p:cNvPr id="5" name="Picture 4" descr="Screen Shot 2016-06-02 at 08.25.06.png"/>
            <p:cNvPicPr>
              <a:picLocks noChangeAspect="1"/>
            </p:cNvPicPr>
            <p:nvPr/>
          </p:nvPicPr>
          <p:blipFill rotWithShape="1">
            <a:blip r:embed="rId2">
              <a:extLst>
                <a:ext uri="{28A0092B-C50C-407E-A947-70E740481C1C}">
                  <a14:useLocalDpi xmlns:a14="http://schemas.microsoft.com/office/drawing/2010/main" val="0"/>
                </a:ext>
              </a:extLst>
            </a:blip>
            <a:srcRect l="-4442" t="1449" r="57144" b="63486"/>
            <a:stretch/>
          </p:blipFill>
          <p:spPr>
            <a:xfrm>
              <a:off x="-972616" y="692696"/>
              <a:ext cx="4632878" cy="2953848"/>
            </a:xfrm>
            <a:prstGeom prst="rect">
              <a:avLst/>
            </a:prstGeom>
          </p:spPr>
        </p:pic>
        <p:sp>
          <p:nvSpPr>
            <p:cNvPr id="6" name="Isosceles Triangle 5"/>
            <p:cNvSpPr/>
            <p:nvPr/>
          </p:nvSpPr>
          <p:spPr>
            <a:xfrm>
              <a:off x="2699792" y="2348880"/>
              <a:ext cx="1512168" cy="136815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pic>
        <p:nvPicPr>
          <p:cNvPr id="8" name="Picture 7"/>
          <p:cNvPicPr>
            <a:picLocks noChangeAspect="1"/>
          </p:cNvPicPr>
          <p:nvPr/>
        </p:nvPicPr>
        <p:blipFill>
          <a:blip r:embed="rId3"/>
          <a:stretch>
            <a:fillRect/>
          </a:stretch>
        </p:blipFill>
        <p:spPr>
          <a:xfrm>
            <a:off x="5868144" y="4653136"/>
            <a:ext cx="2123426" cy="1874657"/>
          </a:xfrm>
          <a:prstGeom prst="rect">
            <a:avLst/>
          </a:prstGeom>
        </p:spPr>
      </p:pic>
      <p:sp>
        <p:nvSpPr>
          <p:cNvPr id="9" name="Freeform 8"/>
          <p:cNvSpPr/>
          <p:nvPr/>
        </p:nvSpPr>
        <p:spPr>
          <a:xfrm>
            <a:off x="2987824" y="4653136"/>
            <a:ext cx="3119410" cy="1615560"/>
          </a:xfrm>
          <a:custGeom>
            <a:avLst/>
            <a:gdLst>
              <a:gd name="connsiteX0" fmla="*/ 0 w 3119410"/>
              <a:gd name="connsiteY0" fmla="*/ 454601 h 1615560"/>
              <a:gd name="connsiteX1" fmla="*/ 641144 w 3119410"/>
              <a:gd name="connsiteY1" fmla="*/ 60073 h 1615560"/>
              <a:gd name="connsiteX2" fmla="*/ 1146661 w 3119410"/>
              <a:gd name="connsiteY2" fmla="*/ 1588868 h 1615560"/>
              <a:gd name="connsiteX3" fmla="*/ 2059057 w 3119410"/>
              <a:gd name="connsiteY3" fmla="*/ 762825 h 1615560"/>
              <a:gd name="connsiteX4" fmla="*/ 2379629 w 3119410"/>
              <a:gd name="connsiteY4" fmla="*/ 1613526 h 1615560"/>
              <a:gd name="connsiteX5" fmla="*/ 2971454 w 3119410"/>
              <a:gd name="connsiteY5" fmla="*/ 997076 h 1615560"/>
              <a:gd name="connsiteX6" fmla="*/ 3119410 w 3119410"/>
              <a:gd name="connsiteY6" fmla="*/ 886115 h 1615560"/>
              <a:gd name="connsiteX7" fmla="*/ 3119410 w 3119410"/>
              <a:gd name="connsiteY7" fmla="*/ 886115 h 161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410" h="1615560">
                <a:moveTo>
                  <a:pt x="0" y="454601"/>
                </a:moveTo>
                <a:cubicBezTo>
                  <a:pt x="225017" y="162815"/>
                  <a:pt x="450034" y="-128971"/>
                  <a:pt x="641144" y="60073"/>
                </a:cubicBezTo>
                <a:cubicBezTo>
                  <a:pt x="832254" y="249117"/>
                  <a:pt x="910342" y="1471743"/>
                  <a:pt x="1146661" y="1588868"/>
                </a:cubicBezTo>
                <a:cubicBezTo>
                  <a:pt x="1382980" y="1705993"/>
                  <a:pt x="1853562" y="758715"/>
                  <a:pt x="2059057" y="762825"/>
                </a:cubicBezTo>
                <a:cubicBezTo>
                  <a:pt x="2264552" y="766935"/>
                  <a:pt x="2227563" y="1574484"/>
                  <a:pt x="2379629" y="1613526"/>
                </a:cubicBezTo>
                <a:cubicBezTo>
                  <a:pt x="2531695" y="1652568"/>
                  <a:pt x="2848157" y="1118311"/>
                  <a:pt x="2971454" y="997076"/>
                </a:cubicBezTo>
                <a:cubicBezTo>
                  <a:pt x="3094751" y="875841"/>
                  <a:pt x="3119410" y="886115"/>
                  <a:pt x="3119410" y="886115"/>
                </a:cubicBezTo>
                <a:lnTo>
                  <a:pt x="3119410" y="886115"/>
                </a:lnTo>
              </a:path>
            </a:pathLst>
          </a:custGeom>
          <a:noFill/>
          <a:ln w="47625" cap="rnd">
            <a:solidFill>
              <a:srgbClr val="FF3052"/>
            </a:solidFill>
            <a:prstDash val="sysDash"/>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Date Placeholder 9"/>
          <p:cNvSpPr>
            <a:spLocks noGrp="1"/>
          </p:cNvSpPr>
          <p:nvPr>
            <p:ph type="dt" sz="half" idx="10"/>
          </p:nvPr>
        </p:nvSpPr>
        <p:spPr/>
        <p:txBody>
          <a:bodyPr/>
          <a:lstStyle/>
          <a:p>
            <a:r>
              <a:rPr lang="en-001"/>
              <a:t>29 May - 3 June 2017</a:t>
            </a:r>
            <a:endParaRPr lang="en-US"/>
          </a:p>
        </p:txBody>
      </p:sp>
      <p:sp>
        <p:nvSpPr>
          <p:cNvPr id="11" name="Footer Placeholder 10"/>
          <p:cNvSpPr>
            <a:spLocks noGrp="1"/>
          </p:cNvSpPr>
          <p:nvPr>
            <p:ph type="ftr" sz="quarter" idx="11"/>
          </p:nvPr>
        </p:nvSpPr>
        <p:spPr/>
        <p:txBody>
          <a:bodyPr/>
          <a:lstStyle/>
          <a:p>
            <a:r>
              <a:rPr lang="en-US"/>
              <a:t>The Labyrinth of the unexpected                                                       Giuseppe Cimò - cimo@jive.eu</a:t>
            </a:r>
          </a:p>
        </p:txBody>
      </p:sp>
      <p:sp>
        <p:nvSpPr>
          <p:cNvPr id="13" name="Content Placeholder 2"/>
          <p:cNvSpPr txBox="1">
            <a:spLocks/>
          </p:cNvSpPr>
          <p:nvPr/>
        </p:nvSpPr>
        <p:spPr>
          <a:xfrm>
            <a:off x="107504" y="2075394"/>
            <a:ext cx="8784976" cy="99356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Connecting real facilities now as path to connected future facilities</a:t>
            </a:r>
            <a:endParaRPr lang="en-001" dirty="0"/>
          </a:p>
        </p:txBody>
      </p:sp>
    </p:spTree>
    <p:extLst>
      <p:ext uri="{BB962C8B-B14F-4D97-AF65-F5344CB8AC3E}">
        <p14:creationId xmlns:p14="http://schemas.microsoft.com/office/powerpoint/2010/main" val="2007211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001"/>
              <a:t>29 May - 3 June 2017</a:t>
            </a:r>
            <a:endParaRPr lang="en-US"/>
          </a:p>
        </p:txBody>
      </p:sp>
      <p:sp>
        <p:nvSpPr>
          <p:cNvPr id="3" name="Footer Placeholder 2"/>
          <p:cNvSpPr>
            <a:spLocks noGrp="1"/>
          </p:cNvSpPr>
          <p:nvPr>
            <p:ph type="ftr" sz="quarter" idx="11"/>
          </p:nvPr>
        </p:nvSpPr>
        <p:spPr/>
        <p:txBody>
          <a:bodyPr/>
          <a:lstStyle/>
          <a:p>
            <a:r>
              <a:rPr lang="en-US"/>
              <a:t>The Labyrinth of the unexpected                                                       Giuseppe Cimò - cimo@jive.eu</a:t>
            </a:r>
          </a:p>
        </p:txBody>
      </p:sp>
      <p:pic>
        <p:nvPicPr>
          <p:cNvPr id="6" name="Picture 5"/>
          <p:cNvPicPr>
            <a:picLocks noChangeAspect="1"/>
          </p:cNvPicPr>
          <p:nvPr/>
        </p:nvPicPr>
        <p:blipFill>
          <a:blip r:embed="rId3"/>
          <a:stretch>
            <a:fillRect/>
          </a:stretch>
        </p:blipFill>
        <p:spPr>
          <a:xfrm>
            <a:off x="251520" y="3356992"/>
            <a:ext cx="3651480" cy="2646600"/>
          </a:xfrm>
          <a:prstGeom prst="rect">
            <a:avLst/>
          </a:prstGeom>
        </p:spPr>
      </p:pic>
      <p:pic>
        <p:nvPicPr>
          <p:cNvPr id="7" name="Picture 6"/>
          <p:cNvPicPr>
            <a:picLocks noChangeAspect="1"/>
          </p:cNvPicPr>
          <p:nvPr/>
        </p:nvPicPr>
        <p:blipFill>
          <a:blip r:embed="rId4"/>
          <a:stretch>
            <a:fillRect/>
          </a:stretch>
        </p:blipFill>
        <p:spPr>
          <a:xfrm>
            <a:off x="5220072" y="3356992"/>
            <a:ext cx="3625020" cy="2646600"/>
          </a:xfrm>
          <a:prstGeom prst="rect">
            <a:avLst/>
          </a:prstGeom>
        </p:spPr>
      </p:pic>
      <p:cxnSp>
        <p:nvCxnSpPr>
          <p:cNvPr id="10" name="Straight Arrow Connector 9"/>
          <p:cNvCxnSpPr>
            <a:stCxn id="6" idx="3"/>
          </p:cNvCxnSpPr>
          <p:nvPr/>
        </p:nvCxnSpPr>
        <p:spPr>
          <a:xfrm>
            <a:off x="3903000" y="4680292"/>
            <a:ext cx="95703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Rectangle 10"/>
          <p:cNvSpPr/>
          <p:nvPr/>
        </p:nvSpPr>
        <p:spPr>
          <a:xfrm>
            <a:off x="107504" y="1028343"/>
            <a:ext cx="7848872" cy="369332"/>
          </a:xfrm>
          <a:prstGeom prst="rect">
            <a:avLst/>
          </a:prstGeom>
        </p:spPr>
        <p:txBody>
          <a:bodyPr wrap="square">
            <a:spAutoFit/>
          </a:bodyPr>
          <a:lstStyle/>
          <a:p>
            <a:r>
              <a:rPr lang="en-US" i="1" dirty="0">
                <a:solidFill>
                  <a:srgbClr val="215968"/>
                </a:solidFill>
                <a:latin typeface="Calibri-Italic"/>
              </a:rPr>
              <a:t>White Rabbit </a:t>
            </a:r>
            <a:r>
              <a:rPr lang="en-US" dirty="0">
                <a:solidFill>
                  <a:srgbClr val="215968"/>
                </a:solidFill>
                <a:latin typeface="Calibri" panose="020F0502020204030204" pitchFamily="34" charset="0"/>
              </a:rPr>
              <a:t>Ethernet (CERN, based on IEEE Precision Time Protocol)</a:t>
            </a:r>
            <a:endParaRPr lang="en-001" dirty="0"/>
          </a:p>
        </p:txBody>
      </p:sp>
      <p:sp>
        <p:nvSpPr>
          <p:cNvPr id="12" name="Rectangle 11"/>
          <p:cNvSpPr/>
          <p:nvPr/>
        </p:nvSpPr>
        <p:spPr>
          <a:xfrm>
            <a:off x="611560" y="1556792"/>
            <a:ext cx="3193850" cy="1169551"/>
          </a:xfrm>
          <a:prstGeom prst="rect">
            <a:avLst/>
          </a:prstGeom>
        </p:spPr>
        <p:txBody>
          <a:bodyPr wrap="square">
            <a:spAutoFit/>
          </a:bodyPr>
          <a:lstStyle/>
          <a:p>
            <a:r>
              <a:rPr lang="en-US" sz="1400" dirty="0">
                <a:solidFill>
                  <a:schemeClr val="accent5">
                    <a:lumMod val="50000"/>
                  </a:schemeClr>
                </a:solidFill>
                <a:latin typeface="ArialMT"/>
              </a:rPr>
              <a:t>• </a:t>
            </a:r>
            <a:r>
              <a:rPr lang="en-US" sz="1400" dirty="0">
                <a:solidFill>
                  <a:schemeClr val="accent5">
                    <a:lumMod val="50000"/>
                  </a:schemeClr>
                </a:solidFill>
                <a:latin typeface="Calibri" panose="020F0502020204030204" pitchFamily="34" charset="0"/>
              </a:rPr>
              <a:t>Time, frequency, and 1 Gb/s data in one</a:t>
            </a:r>
          </a:p>
          <a:p>
            <a:r>
              <a:rPr lang="en-US" sz="1400" dirty="0">
                <a:solidFill>
                  <a:schemeClr val="accent5">
                    <a:lumMod val="50000"/>
                  </a:schemeClr>
                </a:solidFill>
                <a:latin typeface="ArialMT"/>
              </a:rPr>
              <a:t>• </a:t>
            </a:r>
            <a:r>
              <a:rPr lang="en-US" sz="1400" dirty="0">
                <a:solidFill>
                  <a:schemeClr val="accent5">
                    <a:lumMod val="50000"/>
                  </a:schemeClr>
                </a:solidFill>
                <a:latin typeface="Calibri" panose="020F0502020204030204" pitchFamily="34" charset="0"/>
              </a:rPr>
              <a:t>1 PPS, 10 – 125 MHz</a:t>
            </a:r>
          </a:p>
          <a:p>
            <a:r>
              <a:rPr lang="en-US" sz="1400" dirty="0">
                <a:solidFill>
                  <a:schemeClr val="accent5">
                    <a:lumMod val="50000"/>
                  </a:schemeClr>
                </a:solidFill>
                <a:latin typeface="ArialMT"/>
              </a:rPr>
              <a:t>• </a:t>
            </a:r>
            <a:r>
              <a:rPr lang="en-US" sz="1400" dirty="0">
                <a:solidFill>
                  <a:schemeClr val="accent5">
                    <a:lumMod val="50000"/>
                  </a:schemeClr>
                </a:solidFill>
                <a:latin typeface="Calibri" panose="020F0502020204030204" pitchFamily="34" charset="0"/>
              </a:rPr>
              <a:t>Designed for 1 ns timing</a:t>
            </a:r>
          </a:p>
          <a:p>
            <a:r>
              <a:rPr lang="en-US" sz="1400" dirty="0">
                <a:solidFill>
                  <a:schemeClr val="accent5">
                    <a:lumMod val="50000"/>
                  </a:schemeClr>
                </a:solidFill>
                <a:latin typeface="Calibri" panose="020F0502020204030204" pitchFamily="34" charset="0"/>
              </a:rPr>
              <a:t>       over distances  &lt;10 km (LHC, CERN)</a:t>
            </a:r>
          </a:p>
          <a:p>
            <a:r>
              <a:rPr lang="en-US" sz="1400" dirty="0">
                <a:solidFill>
                  <a:schemeClr val="accent5">
                    <a:lumMod val="50000"/>
                  </a:schemeClr>
                </a:solidFill>
                <a:latin typeface="ArialMT"/>
              </a:rPr>
              <a:t>• </a:t>
            </a:r>
            <a:r>
              <a:rPr lang="en-US" sz="1400" dirty="0">
                <a:solidFill>
                  <a:schemeClr val="accent5">
                    <a:lumMod val="50000"/>
                  </a:schemeClr>
                </a:solidFill>
                <a:latin typeface="Calibri" panose="020F0502020204030204" pitchFamily="34" charset="0"/>
              </a:rPr>
              <a:t>Commercially available</a:t>
            </a:r>
            <a:endParaRPr lang="en-001" sz="1400" dirty="0">
              <a:solidFill>
                <a:schemeClr val="accent5">
                  <a:lumMod val="50000"/>
                </a:schemeClr>
              </a:solidFill>
            </a:endParaRPr>
          </a:p>
        </p:txBody>
      </p:sp>
      <p:sp>
        <p:nvSpPr>
          <p:cNvPr id="13" name="Rectangle 12"/>
          <p:cNvSpPr/>
          <p:nvPr/>
        </p:nvSpPr>
        <p:spPr>
          <a:xfrm>
            <a:off x="4564743" y="1397675"/>
            <a:ext cx="4824536" cy="1754326"/>
          </a:xfrm>
          <a:prstGeom prst="rect">
            <a:avLst/>
          </a:prstGeom>
        </p:spPr>
        <p:txBody>
          <a:bodyPr wrap="square">
            <a:spAutoFit/>
          </a:bodyPr>
          <a:lstStyle/>
          <a:p>
            <a:r>
              <a:rPr lang="en-US" sz="1400" dirty="0">
                <a:latin typeface="ArialMT"/>
              </a:rPr>
              <a:t>• </a:t>
            </a:r>
            <a:r>
              <a:rPr lang="en-US" sz="1400" dirty="0">
                <a:latin typeface="Calibri" panose="020F0502020204030204" pitchFamily="34" charset="0"/>
              </a:rPr>
              <a:t>ASTERICS made real impact in WR community</a:t>
            </a:r>
          </a:p>
          <a:p>
            <a:r>
              <a:rPr lang="en-US" sz="1200" dirty="0">
                <a:latin typeface="ArialMT"/>
              </a:rPr>
              <a:t>– </a:t>
            </a:r>
            <a:r>
              <a:rPr lang="en-US" sz="1200" dirty="0">
                <a:latin typeface="Calibri" panose="020F0502020204030204" pitchFamily="34" charset="0"/>
              </a:rPr>
              <a:t>Improvements are fed back </a:t>
            </a:r>
            <a:r>
              <a:rPr lang="en-US" sz="1200" dirty="0">
                <a:latin typeface="Calibri" panose="020F0502020204030204" pitchFamily="34" charset="0"/>
                <a:sym typeface="Wingdings" panose="05000000000000000000" pitchFamily="2" charset="2"/>
              </a:rPr>
              <a:t> </a:t>
            </a:r>
            <a:r>
              <a:rPr lang="en-US" sz="1200" dirty="0">
                <a:latin typeface="Calibri" panose="020F0502020204030204" pitchFamily="34" charset="0"/>
              </a:rPr>
              <a:t>open source</a:t>
            </a:r>
          </a:p>
          <a:p>
            <a:r>
              <a:rPr lang="en-US" sz="1400" dirty="0">
                <a:latin typeface="ArialMT"/>
              </a:rPr>
              <a:t>• </a:t>
            </a:r>
            <a:r>
              <a:rPr lang="en-US" sz="1400" dirty="0">
                <a:latin typeface="Calibri" panose="020F0502020204030204" pitchFamily="34" charset="0"/>
              </a:rPr>
              <a:t>Generated serious outside interest</a:t>
            </a:r>
          </a:p>
          <a:p>
            <a:endParaRPr lang="en-US" sz="1400" dirty="0">
              <a:latin typeface="ArialMT"/>
            </a:endParaRPr>
          </a:p>
          <a:p>
            <a:r>
              <a:rPr lang="en-US" sz="1400" dirty="0">
                <a:latin typeface="ArialMT"/>
              </a:rPr>
              <a:t>• </a:t>
            </a:r>
            <a:r>
              <a:rPr lang="en-US" sz="1400" dirty="0">
                <a:latin typeface="Calibri" panose="020F0502020204030204" pitchFamily="34" charset="0"/>
              </a:rPr>
              <a:t>Fed into tender for new photonic equipment for </a:t>
            </a:r>
            <a:r>
              <a:rPr lang="en-US" sz="1400" dirty="0" err="1">
                <a:latin typeface="Calibri" panose="020F0502020204030204" pitchFamily="34" charset="0"/>
              </a:rPr>
              <a:t>SURFnet</a:t>
            </a:r>
            <a:endParaRPr lang="en-US" sz="1400" dirty="0">
              <a:latin typeface="Calibri" panose="020F0502020204030204" pitchFamily="34" charset="0"/>
            </a:endParaRPr>
          </a:p>
          <a:p>
            <a:r>
              <a:rPr lang="en-US" sz="1400" dirty="0">
                <a:latin typeface="ArialMT"/>
              </a:rPr>
              <a:t>• </a:t>
            </a:r>
            <a:r>
              <a:rPr lang="en-US" sz="1400" dirty="0">
                <a:latin typeface="Calibri" panose="020F0502020204030204" pitchFamily="34" charset="0"/>
              </a:rPr>
              <a:t>WR timing in design of SKA-low</a:t>
            </a:r>
          </a:p>
          <a:p>
            <a:r>
              <a:rPr lang="en-US" sz="1200" dirty="0">
                <a:latin typeface="ArialMT"/>
              </a:rPr>
              <a:t>– </a:t>
            </a:r>
            <a:r>
              <a:rPr lang="en-US" sz="1200" dirty="0">
                <a:latin typeface="Calibri" panose="020F0502020204030204" pitchFamily="34" charset="0"/>
              </a:rPr>
              <a:t>Frequency stability now good enough for frequency transfer</a:t>
            </a:r>
          </a:p>
          <a:p>
            <a:r>
              <a:rPr lang="en-US" sz="1400" dirty="0">
                <a:latin typeface="ArialMT"/>
              </a:rPr>
              <a:t>• </a:t>
            </a:r>
            <a:r>
              <a:rPr lang="en-US" sz="1400" dirty="0">
                <a:latin typeface="Calibri" panose="020F0502020204030204" pitchFamily="34" charset="0"/>
              </a:rPr>
              <a:t>Commercial applications under development</a:t>
            </a:r>
            <a:endParaRPr lang="en-001" sz="1400" dirty="0"/>
          </a:p>
        </p:txBody>
      </p:sp>
    </p:spTree>
    <p:extLst>
      <p:ext uri="{BB962C8B-B14F-4D97-AF65-F5344CB8AC3E}">
        <p14:creationId xmlns:p14="http://schemas.microsoft.com/office/powerpoint/2010/main" val="1627940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6-02 at 08.24.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005" y="2060848"/>
            <a:ext cx="4952293" cy="2808312"/>
          </a:xfrm>
          <a:prstGeom prst="rect">
            <a:avLst/>
          </a:prstGeom>
        </p:spPr>
      </p:pic>
      <p:sp>
        <p:nvSpPr>
          <p:cNvPr id="2" name="Title 1"/>
          <p:cNvSpPr>
            <a:spLocks noGrp="1"/>
          </p:cNvSpPr>
          <p:nvPr>
            <p:ph type="title"/>
          </p:nvPr>
        </p:nvSpPr>
        <p:spPr/>
        <p:txBody>
          <a:bodyPr>
            <a:noAutofit/>
          </a:bodyPr>
          <a:lstStyle/>
          <a:p>
            <a:r>
              <a:rPr lang="en-US" sz="3200" dirty="0"/>
              <a:t>what is ASTERICS?</a:t>
            </a:r>
            <a:r>
              <a:rPr lang="en-US" sz="2000" dirty="0"/>
              <a:t/>
            </a:r>
            <a:br>
              <a:rPr lang="en-US" sz="2000" dirty="0"/>
            </a:br>
            <a:r>
              <a:rPr lang="en-US" sz="2000" dirty="0"/>
              <a:t>Astronomy ESFRI &amp; Research Infrastructure Cluster  </a:t>
            </a:r>
          </a:p>
        </p:txBody>
      </p:sp>
      <p:sp>
        <p:nvSpPr>
          <p:cNvPr id="3" name="Content Placeholder 2"/>
          <p:cNvSpPr>
            <a:spLocks noGrp="1"/>
          </p:cNvSpPr>
          <p:nvPr>
            <p:ph idx="1"/>
          </p:nvPr>
        </p:nvSpPr>
        <p:spPr>
          <a:xfrm>
            <a:off x="457200" y="2060848"/>
            <a:ext cx="4258816" cy="2318415"/>
          </a:xfrm>
        </p:spPr>
        <p:txBody>
          <a:bodyPr>
            <a:normAutofit fontScale="70000" lnSpcReduction="20000"/>
          </a:bodyPr>
          <a:lstStyle/>
          <a:p>
            <a:pPr marL="0" indent="0">
              <a:buNone/>
            </a:pPr>
            <a:r>
              <a:rPr lang="en-US" dirty="0"/>
              <a:t>A major collaboration  (23 partner institutions) in astronomy, astrophysics and </a:t>
            </a:r>
            <a:r>
              <a:rPr lang="en-US" dirty="0" err="1"/>
              <a:t>astroparticle</a:t>
            </a:r>
            <a:r>
              <a:rPr lang="en-US" dirty="0"/>
              <a:t> physics.</a:t>
            </a:r>
          </a:p>
          <a:p>
            <a:pPr marL="0" indent="0">
              <a:buNone/>
            </a:pPr>
            <a:endParaRPr lang="en-US" dirty="0"/>
          </a:p>
          <a:p>
            <a:pPr marL="0" indent="0">
              <a:buNone/>
            </a:pPr>
            <a:r>
              <a:rPr lang="en-US" dirty="0"/>
              <a:t>It is funded by EC Horizon 2020 framework at € 15M for 4 years</a:t>
            </a:r>
          </a:p>
          <a:p>
            <a:pPr marL="0" indent="0">
              <a:buNone/>
            </a:pPr>
            <a:r>
              <a:rPr lang="en-US" sz="1800" i="1" dirty="0"/>
              <a:t>(2015-2019)</a:t>
            </a:r>
          </a:p>
        </p:txBody>
      </p:sp>
      <p:sp>
        <p:nvSpPr>
          <p:cNvPr id="7" name="Rectangle 6"/>
          <p:cNvSpPr/>
          <p:nvPr/>
        </p:nvSpPr>
        <p:spPr>
          <a:xfrm>
            <a:off x="107504" y="4509120"/>
            <a:ext cx="6984776" cy="1785104"/>
          </a:xfrm>
          <a:prstGeom prst="rect">
            <a:avLst/>
          </a:prstGeom>
        </p:spPr>
        <p:txBody>
          <a:bodyPr wrap="square">
            <a:spAutoFit/>
          </a:bodyPr>
          <a:lstStyle/>
          <a:p>
            <a:pPr lvl="1"/>
            <a:r>
              <a:rPr lang="en-US" sz="2000" b="1" dirty="0">
                <a:solidFill>
                  <a:srgbClr val="C00000"/>
                </a:solidFill>
              </a:rPr>
              <a:t>Scope of ASTERICS:</a:t>
            </a:r>
          </a:p>
          <a:p>
            <a:pPr lvl="1"/>
            <a:endParaRPr lang="en-US" dirty="0"/>
          </a:p>
          <a:p>
            <a:pPr lvl="1"/>
            <a:r>
              <a:rPr lang="en-US" dirty="0"/>
              <a:t>To help solve the </a:t>
            </a:r>
            <a:r>
              <a:rPr lang="en-US" b="1" dirty="0"/>
              <a:t>Big Data </a:t>
            </a:r>
            <a:r>
              <a:rPr lang="en-US" dirty="0"/>
              <a:t>challenges of European astronomy</a:t>
            </a:r>
          </a:p>
          <a:p>
            <a:pPr lvl="1"/>
            <a:r>
              <a:rPr lang="en-US" dirty="0"/>
              <a:t>To provide direct interactive access to the best European astronomy data in an international framework</a:t>
            </a:r>
          </a:p>
          <a:p>
            <a:pPr lvl="1"/>
            <a:r>
              <a:rPr lang="en-US" i="1" dirty="0">
                <a:solidFill>
                  <a:srgbClr val="C32128"/>
                </a:solidFill>
              </a:rPr>
              <a:t>Cross-cutting synergies and common challenges</a:t>
            </a:r>
          </a:p>
        </p:txBody>
      </p:sp>
      <p:sp>
        <p:nvSpPr>
          <p:cNvPr id="8" name="Date Placeholder 7"/>
          <p:cNvSpPr>
            <a:spLocks noGrp="1"/>
          </p:cNvSpPr>
          <p:nvPr>
            <p:ph type="dt" sz="half" idx="10"/>
          </p:nvPr>
        </p:nvSpPr>
        <p:spPr/>
        <p:txBody>
          <a:bodyPr/>
          <a:lstStyle/>
          <a:p>
            <a:r>
              <a:rPr lang="en-001"/>
              <a:t>29 May - 3 June 2017</a:t>
            </a:r>
            <a:endParaRPr lang="en-US"/>
          </a:p>
        </p:txBody>
      </p:sp>
      <p:sp>
        <p:nvSpPr>
          <p:cNvPr id="9" name="Footer Placeholder 8"/>
          <p:cNvSpPr>
            <a:spLocks noGrp="1"/>
          </p:cNvSpPr>
          <p:nvPr>
            <p:ph type="ftr" sz="quarter" idx="11"/>
          </p:nvPr>
        </p:nvSpPr>
        <p:spPr/>
        <p:txBody>
          <a:bodyPr/>
          <a:lstStyle/>
          <a:p>
            <a:r>
              <a:rPr lang="en-US"/>
              <a:t>The Labyrinth of the unexpected                                                       Giuseppe Cimò - cimo@jive.eu</a:t>
            </a:r>
          </a:p>
        </p:txBody>
      </p:sp>
    </p:spTree>
    <p:extLst>
      <p:ext uri="{BB962C8B-B14F-4D97-AF65-F5344CB8AC3E}">
        <p14:creationId xmlns:p14="http://schemas.microsoft.com/office/powerpoint/2010/main" val="1530813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10400" y="3887912"/>
            <a:ext cx="4233600" cy="2640000"/>
          </a:xfrm>
          <a:prstGeom prst="rect">
            <a:avLst/>
          </a:prstGeom>
        </p:spPr>
      </p:pic>
      <p:sp>
        <p:nvSpPr>
          <p:cNvPr id="2" name="Date Placeholder 1"/>
          <p:cNvSpPr>
            <a:spLocks noGrp="1"/>
          </p:cNvSpPr>
          <p:nvPr>
            <p:ph type="dt" sz="half" idx="10"/>
          </p:nvPr>
        </p:nvSpPr>
        <p:spPr/>
        <p:txBody>
          <a:bodyPr/>
          <a:lstStyle/>
          <a:p>
            <a:r>
              <a:rPr lang="en-001"/>
              <a:t>29 May - 3 June 2017</a:t>
            </a:r>
            <a:endParaRPr lang="en-US"/>
          </a:p>
        </p:txBody>
      </p:sp>
      <p:sp>
        <p:nvSpPr>
          <p:cNvPr id="3" name="Footer Placeholder 2"/>
          <p:cNvSpPr>
            <a:spLocks noGrp="1"/>
          </p:cNvSpPr>
          <p:nvPr>
            <p:ph type="ftr" sz="quarter" idx="11"/>
          </p:nvPr>
        </p:nvSpPr>
        <p:spPr/>
        <p:txBody>
          <a:bodyPr/>
          <a:lstStyle/>
          <a:p>
            <a:r>
              <a:rPr lang="en-US"/>
              <a:t>The Labyrinth of the unexpected                                                       Giuseppe Cimò - cimo@jive.eu</a:t>
            </a:r>
          </a:p>
        </p:txBody>
      </p:sp>
      <p:pic>
        <p:nvPicPr>
          <p:cNvPr id="7" name="Picture 6"/>
          <p:cNvPicPr>
            <a:picLocks noChangeAspect="1"/>
          </p:cNvPicPr>
          <p:nvPr/>
        </p:nvPicPr>
        <p:blipFill>
          <a:blip r:embed="rId3"/>
          <a:stretch>
            <a:fillRect/>
          </a:stretch>
        </p:blipFill>
        <p:spPr>
          <a:xfrm>
            <a:off x="5099106" y="836712"/>
            <a:ext cx="4034690" cy="3013579"/>
          </a:xfrm>
          <a:prstGeom prst="rect">
            <a:avLst/>
          </a:prstGeom>
        </p:spPr>
      </p:pic>
      <p:sp>
        <p:nvSpPr>
          <p:cNvPr id="8" name="Rectangle 7"/>
          <p:cNvSpPr/>
          <p:nvPr/>
        </p:nvSpPr>
        <p:spPr>
          <a:xfrm>
            <a:off x="16991" y="1557355"/>
            <a:ext cx="4989728" cy="4585871"/>
          </a:xfrm>
          <a:prstGeom prst="rect">
            <a:avLst/>
          </a:prstGeom>
        </p:spPr>
        <p:txBody>
          <a:bodyPr wrap="square">
            <a:spAutoFit/>
          </a:bodyPr>
          <a:lstStyle/>
          <a:p>
            <a:r>
              <a:rPr lang="en-US" dirty="0">
                <a:latin typeface="ArialMT"/>
              </a:rPr>
              <a:t>• </a:t>
            </a:r>
            <a:r>
              <a:rPr lang="en-US" dirty="0">
                <a:latin typeface="Calibri" panose="020F0502020204030204" pitchFamily="34" charset="0"/>
              </a:rPr>
              <a:t>Complex, many-element detector arrays</a:t>
            </a:r>
          </a:p>
          <a:p>
            <a:endParaRPr lang="en-US" dirty="0">
              <a:latin typeface="Calibri" panose="020F0502020204030204" pitchFamily="34" charset="0"/>
            </a:endParaRPr>
          </a:p>
          <a:p>
            <a:r>
              <a:rPr lang="en-US" dirty="0">
                <a:latin typeface="ArialMT"/>
              </a:rPr>
              <a:t>• </a:t>
            </a:r>
            <a:r>
              <a:rPr lang="en-US" dirty="0">
                <a:latin typeface="Calibri" panose="020F0502020204030204" pitchFamily="34" charset="0"/>
              </a:rPr>
              <a:t>Artificial Intelligence (AI) techniques to optimize procedures</a:t>
            </a:r>
          </a:p>
          <a:p>
            <a:r>
              <a:rPr lang="en-US" sz="1600" dirty="0">
                <a:latin typeface="ArialMT"/>
              </a:rPr>
              <a:t>– </a:t>
            </a:r>
            <a:r>
              <a:rPr lang="en-US" sz="1600" dirty="0">
                <a:latin typeface="Calibri" panose="020F0502020204030204" pitchFamily="34" charset="0"/>
              </a:rPr>
              <a:t>Metaheuristic Optimization: Genetic Algorithms, Multi-objective Evolutionary Algorithms</a:t>
            </a:r>
          </a:p>
          <a:p>
            <a:r>
              <a:rPr lang="en-US" sz="1600" dirty="0">
                <a:latin typeface="ArialMT"/>
              </a:rPr>
              <a:t>– </a:t>
            </a:r>
            <a:r>
              <a:rPr lang="en-US" sz="1600" dirty="0">
                <a:latin typeface="Calibri" panose="020F0502020204030204" pitchFamily="34" charset="0"/>
              </a:rPr>
              <a:t>Constraint-Based Reasoning: constraint propagation</a:t>
            </a:r>
          </a:p>
          <a:p>
            <a:endParaRPr lang="en-US" sz="1600" dirty="0">
              <a:latin typeface="Calibri" panose="020F0502020204030204" pitchFamily="34" charset="0"/>
            </a:endParaRPr>
          </a:p>
          <a:p>
            <a:r>
              <a:rPr lang="en-US" dirty="0">
                <a:latin typeface="ArialMT"/>
              </a:rPr>
              <a:t>• </a:t>
            </a:r>
            <a:r>
              <a:rPr lang="en-US" dirty="0">
                <a:latin typeface="Calibri" panose="020F0502020204030204" pitchFamily="34" charset="0"/>
              </a:rPr>
              <a:t>Maximize science return of SKA and CTA</a:t>
            </a:r>
          </a:p>
          <a:p>
            <a:r>
              <a:rPr lang="en-US" sz="1600" dirty="0">
                <a:latin typeface="ArialMT"/>
              </a:rPr>
              <a:t>– </a:t>
            </a:r>
            <a:r>
              <a:rPr lang="en-US" sz="1600" dirty="0">
                <a:latin typeface="Calibri" panose="020F0502020204030204" pitchFamily="34" charset="0"/>
              </a:rPr>
              <a:t>But ensure solutions are applicable for other instruments</a:t>
            </a:r>
          </a:p>
          <a:p>
            <a:endParaRPr lang="en-US" sz="1600" dirty="0">
              <a:latin typeface="Calibri" panose="020F0502020204030204" pitchFamily="34" charset="0"/>
            </a:endParaRPr>
          </a:p>
          <a:p>
            <a:r>
              <a:rPr lang="en-US" dirty="0">
                <a:latin typeface="ArialMT"/>
              </a:rPr>
              <a:t>• </a:t>
            </a:r>
            <a:r>
              <a:rPr lang="en-US" dirty="0">
                <a:latin typeface="Calibri" panose="020F0502020204030204" pitchFamily="34" charset="0"/>
              </a:rPr>
              <a:t>Incorporate multi-frequency, multi-messenger astrophysics</a:t>
            </a:r>
          </a:p>
          <a:p>
            <a:endParaRPr lang="en-US" dirty="0">
              <a:latin typeface="Calibri" panose="020F0502020204030204" pitchFamily="34" charset="0"/>
            </a:endParaRPr>
          </a:p>
          <a:p>
            <a:r>
              <a:rPr lang="en-US" dirty="0">
                <a:latin typeface="ArialMT"/>
              </a:rPr>
              <a:t>• </a:t>
            </a:r>
            <a:r>
              <a:rPr lang="en-US" dirty="0">
                <a:latin typeface="Calibri" panose="020F0502020204030204" pitchFamily="34" charset="0"/>
              </a:rPr>
              <a:t>Provide a framework to coordinate and schedule multiple facilities.</a:t>
            </a:r>
            <a:endParaRPr lang="en-001" dirty="0"/>
          </a:p>
        </p:txBody>
      </p:sp>
      <p:sp>
        <p:nvSpPr>
          <p:cNvPr id="9" name="Rectangle 8"/>
          <p:cNvSpPr/>
          <p:nvPr/>
        </p:nvSpPr>
        <p:spPr>
          <a:xfrm>
            <a:off x="71580" y="1159565"/>
            <a:ext cx="5038440" cy="369332"/>
          </a:xfrm>
          <a:prstGeom prst="rect">
            <a:avLst/>
          </a:prstGeom>
        </p:spPr>
        <p:txBody>
          <a:bodyPr wrap="square">
            <a:spAutoFit/>
          </a:bodyPr>
          <a:lstStyle/>
          <a:p>
            <a:r>
              <a:rPr lang="en-US" dirty="0">
                <a:solidFill>
                  <a:srgbClr val="C42128"/>
                </a:solidFill>
                <a:latin typeface="CenturyGothic"/>
              </a:rPr>
              <a:t>Scheduling of large astronomical infrastructures</a:t>
            </a:r>
            <a:endParaRPr lang="en-001" dirty="0"/>
          </a:p>
        </p:txBody>
      </p:sp>
    </p:spTree>
    <p:extLst>
      <p:ext uri="{BB962C8B-B14F-4D97-AF65-F5344CB8AC3E}">
        <p14:creationId xmlns:p14="http://schemas.microsoft.com/office/powerpoint/2010/main" val="2450569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a:spLocks noGrp="1"/>
          </p:cNvSpPr>
          <p:nvPr>
            <p:ph idx="1"/>
          </p:nvPr>
        </p:nvSpPr>
        <p:spPr>
          <a:xfrm>
            <a:off x="-36513" y="1916832"/>
            <a:ext cx="5723375" cy="4006769"/>
          </a:xfrm>
        </p:spPr>
        <p:txBody>
          <a:bodyPr>
            <a:noAutofit/>
          </a:bodyPr>
          <a:lstStyle/>
          <a:p>
            <a:r>
              <a:rPr lang="en-US" sz="2400" dirty="0"/>
              <a:t>Open ESFRI facilities to wider stakeholders through citizen science (Open Science, or ‘Science 2.0’)</a:t>
            </a:r>
          </a:p>
          <a:p>
            <a:r>
              <a:rPr lang="en-US" sz="2400" dirty="0"/>
              <a:t>Audiences: scientific &amp; technical communities, academia, private industry, other public research </a:t>
            </a:r>
            <a:r>
              <a:rPr lang="en-US" sz="2400" dirty="0" err="1"/>
              <a:t>centres</a:t>
            </a:r>
            <a:r>
              <a:rPr lang="en-US" sz="2400" dirty="0"/>
              <a:t>, SMEs, policy makers, general public</a:t>
            </a:r>
          </a:p>
          <a:p>
            <a:r>
              <a:rPr lang="en-US" sz="2400" dirty="0"/>
              <a:t>Coordinated citizen science experiments to open ESFRIs &amp; pathfinders/precursors to public</a:t>
            </a:r>
          </a:p>
          <a:p>
            <a:r>
              <a:rPr lang="en-US" sz="2400" dirty="0"/>
              <a:t>Educational resources &amp; efficacy metrics</a:t>
            </a:r>
          </a:p>
        </p:txBody>
      </p:sp>
      <p:sp>
        <p:nvSpPr>
          <p:cNvPr id="3" name="Date Placeholder 2"/>
          <p:cNvSpPr>
            <a:spLocks noGrp="1"/>
          </p:cNvSpPr>
          <p:nvPr>
            <p:ph type="dt" sz="half" idx="10"/>
          </p:nvPr>
        </p:nvSpPr>
        <p:spPr/>
        <p:txBody>
          <a:bodyPr/>
          <a:lstStyle/>
          <a:p>
            <a:r>
              <a:rPr lang="en-001"/>
              <a:t>29 May - 3 June 2017</a:t>
            </a:r>
            <a:endParaRPr lang="en-US"/>
          </a:p>
        </p:txBody>
      </p:sp>
      <p:sp>
        <p:nvSpPr>
          <p:cNvPr id="6" name="Footer Placeholder 5"/>
          <p:cNvSpPr>
            <a:spLocks noGrp="1"/>
          </p:cNvSpPr>
          <p:nvPr>
            <p:ph type="ftr" sz="quarter" idx="11"/>
          </p:nvPr>
        </p:nvSpPr>
        <p:spPr/>
        <p:txBody>
          <a:bodyPr/>
          <a:lstStyle/>
          <a:p>
            <a:r>
              <a:rPr lang="en-US"/>
              <a:t>The Labyrinth of the unexpected                                                       Giuseppe Cimò - cimo@jive.eu</a:t>
            </a:r>
          </a:p>
        </p:txBody>
      </p:sp>
      <p:pic>
        <p:nvPicPr>
          <p:cNvPr id="10" name="Content Placeholder 5"/>
          <p:cNvPicPr>
            <a:picLocks noChangeAspect="1"/>
          </p:cNvPicPr>
          <p:nvPr/>
        </p:nvPicPr>
        <p:blipFill rotWithShape="1">
          <a:blip r:embed="rId3"/>
          <a:srcRect l="2838" r="2651" b="2810"/>
          <a:stretch/>
        </p:blipFill>
        <p:spPr>
          <a:xfrm>
            <a:off x="5818286" y="1988840"/>
            <a:ext cx="3105247" cy="2592288"/>
          </a:xfrm>
          <a:prstGeom prst="rect">
            <a:avLst/>
          </a:prstGeom>
        </p:spPr>
      </p:pic>
      <p:sp>
        <p:nvSpPr>
          <p:cNvPr id="11" name="TextBox 10"/>
          <p:cNvSpPr txBox="1"/>
          <p:nvPr/>
        </p:nvSpPr>
        <p:spPr>
          <a:xfrm>
            <a:off x="5686863" y="4869160"/>
            <a:ext cx="3493649" cy="400110"/>
          </a:xfrm>
          <a:prstGeom prst="rect">
            <a:avLst/>
          </a:prstGeom>
          <a:solidFill>
            <a:schemeClr val="bg1">
              <a:alpha val="38000"/>
            </a:schemeClr>
          </a:solidFill>
        </p:spPr>
        <p:txBody>
          <a:bodyPr wrap="none" rtlCol="0">
            <a:spAutoFit/>
          </a:bodyPr>
          <a:lstStyle/>
          <a:p>
            <a:r>
              <a:rPr lang="en-US" sz="2000" b="1" dirty="0"/>
              <a:t>Citizen Science is not outreach!</a:t>
            </a:r>
          </a:p>
        </p:txBody>
      </p:sp>
      <p:sp>
        <p:nvSpPr>
          <p:cNvPr id="12" name="Title 1"/>
          <p:cNvSpPr>
            <a:spLocks noGrp="1"/>
          </p:cNvSpPr>
          <p:nvPr>
            <p:ph type="title"/>
          </p:nvPr>
        </p:nvSpPr>
        <p:spPr>
          <a:xfrm>
            <a:off x="457200" y="1052736"/>
            <a:ext cx="8229600" cy="864096"/>
          </a:xfrm>
        </p:spPr>
        <p:txBody>
          <a:bodyPr/>
          <a:lstStyle/>
          <a:p>
            <a:r>
              <a:rPr lang="en-US" dirty="0"/>
              <a:t>Open Science</a:t>
            </a:r>
          </a:p>
        </p:txBody>
      </p:sp>
    </p:spTree>
    <p:extLst>
      <p:ext uri="{BB962C8B-B14F-4D97-AF65-F5344CB8AC3E}">
        <p14:creationId xmlns:p14="http://schemas.microsoft.com/office/powerpoint/2010/main" val="1024122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 Science</a:t>
            </a:r>
          </a:p>
        </p:txBody>
      </p:sp>
      <p:sp>
        <p:nvSpPr>
          <p:cNvPr id="3" name="Content Placeholder 2"/>
          <p:cNvSpPr>
            <a:spLocks noGrp="1"/>
          </p:cNvSpPr>
          <p:nvPr>
            <p:ph idx="1"/>
          </p:nvPr>
        </p:nvSpPr>
        <p:spPr>
          <a:xfrm>
            <a:off x="107504" y="2403221"/>
            <a:ext cx="3754760" cy="4137323"/>
          </a:xfrm>
        </p:spPr>
        <p:txBody>
          <a:bodyPr>
            <a:normAutofit fontScale="77500" lnSpcReduction="20000"/>
          </a:bodyPr>
          <a:lstStyle/>
          <a:p>
            <a:r>
              <a:rPr lang="en-US" dirty="0"/>
              <a:t>Lead: Rene Breton</a:t>
            </a:r>
          </a:p>
          <a:p>
            <a:r>
              <a:rPr lang="en-US" dirty="0"/>
              <a:t>Science goal: Extend the successful Pulsar Hunters </a:t>
            </a:r>
            <a:r>
              <a:rPr lang="en-US" dirty="0" err="1"/>
              <a:t>Zooniverse</a:t>
            </a:r>
            <a:r>
              <a:rPr lang="en-US" dirty="0"/>
              <a:t> project to harder-to-find pulsars</a:t>
            </a:r>
          </a:p>
          <a:p>
            <a:r>
              <a:rPr lang="en-US" dirty="0"/>
              <a:t>Activity: interactive data visualization of pulsar time and frequency domain data; future application to SKA</a:t>
            </a:r>
          </a:p>
        </p:txBody>
      </p:sp>
      <p:sp>
        <p:nvSpPr>
          <p:cNvPr id="4" name="Date Placeholder 3"/>
          <p:cNvSpPr>
            <a:spLocks noGrp="1"/>
          </p:cNvSpPr>
          <p:nvPr>
            <p:ph type="dt" sz="half" idx="10"/>
          </p:nvPr>
        </p:nvSpPr>
        <p:spPr/>
        <p:txBody>
          <a:bodyPr/>
          <a:lstStyle/>
          <a:p>
            <a:r>
              <a:rPr lang="en-001"/>
              <a:t>29 May - 3 June 2017</a:t>
            </a:r>
            <a:endParaRPr lang="en-US" dirty="0"/>
          </a:p>
        </p:txBody>
      </p:sp>
      <p:sp>
        <p:nvSpPr>
          <p:cNvPr id="5" name="Footer Placeholder 4"/>
          <p:cNvSpPr>
            <a:spLocks noGrp="1"/>
          </p:cNvSpPr>
          <p:nvPr>
            <p:ph type="ftr" sz="quarter" idx="11"/>
          </p:nvPr>
        </p:nvSpPr>
        <p:spPr/>
        <p:txBody>
          <a:bodyPr/>
          <a:lstStyle/>
          <a:p>
            <a:r>
              <a:rPr lang="en-US"/>
              <a:t>The Labyrinth of the unexpected                                                       Giuseppe Cimò - cimo@jive.eu</a:t>
            </a:r>
            <a:endParaRPr lang="en-US" dirty="0"/>
          </a:p>
        </p:txBody>
      </p:sp>
      <p:sp>
        <p:nvSpPr>
          <p:cNvPr id="7" name="Content Placeholder 2"/>
          <p:cNvSpPr txBox="1">
            <a:spLocks/>
          </p:cNvSpPr>
          <p:nvPr/>
        </p:nvSpPr>
        <p:spPr>
          <a:xfrm>
            <a:off x="4572000" y="2401589"/>
            <a:ext cx="4209090" cy="41373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500" dirty="0"/>
              <a:t>Lead: Piotr </a:t>
            </a:r>
            <a:r>
              <a:rPr lang="en-US" sz="2500" dirty="0" err="1"/>
              <a:t>Homola</a:t>
            </a:r>
            <a:r>
              <a:rPr lang="en-US" sz="2500" dirty="0"/>
              <a:t>   https://credo.ifj.edu.pl/</a:t>
            </a:r>
          </a:p>
          <a:p>
            <a:r>
              <a:rPr lang="en-US" sz="2500" dirty="0"/>
              <a:t>Science objective: detect</a:t>
            </a:r>
            <a:br>
              <a:rPr lang="en-US" sz="2500" dirty="0"/>
            </a:br>
            <a:r>
              <a:rPr lang="en-US" sz="2500" dirty="0"/>
              <a:t>ultra-high-energy charged particles with a whole-Earth Cherenkov detector</a:t>
            </a:r>
          </a:p>
          <a:p>
            <a:r>
              <a:rPr lang="en-US" sz="2500" dirty="0"/>
              <a:t>Activity: use mobile phones as charged particle detectors</a:t>
            </a:r>
          </a:p>
        </p:txBody>
      </p:sp>
      <p:sp>
        <p:nvSpPr>
          <p:cNvPr id="8" name="Rectangle 7"/>
          <p:cNvSpPr/>
          <p:nvPr/>
        </p:nvSpPr>
        <p:spPr>
          <a:xfrm>
            <a:off x="771548" y="1901952"/>
            <a:ext cx="1838452" cy="369332"/>
          </a:xfrm>
          <a:prstGeom prst="rect">
            <a:avLst/>
          </a:prstGeom>
        </p:spPr>
        <p:txBody>
          <a:bodyPr wrap="none">
            <a:spAutoFit/>
          </a:bodyPr>
          <a:lstStyle/>
          <a:p>
            <a:r>
              <a:rPr lang="en-US" dirty="0">
                <a:solidFill>
                  <a:srgbClr val="C00000"/>
                </a:solidFill>
              </a:rPr>
              <a:t>Pulsar Hunters ++</a:t>
            </a:r>
            <a:endParaRPr lang="en-001" dirty="0">
              <a:solidFill>
                <a:srgbClr val="C00000"/>
              </a:solidFill>
            </a:endParaRPr>
          </a:p>
        </p:txBody>
      </p:sp>
      <p:sp>
        <p:nvSpPr>
          <p:cNvPr id="9" name="Rectangle 8"/>
          <p:cNvSpPr/>
          <p:nvPr/>
        </p:nvSpPr>
        <p:spPr>
          <a:xfrm>
            <a:off x="4209090" y="1779245"/>
            <a:ext cx="4572000" cy="646331"/>
          </a:xfrm>
          <a:prstGeom prst="rect">
            <a:avLst/>
          </a:prstGeom>
        </p:spPr>
        <p:txBody>
          <a:bodyPr>
            <a:spAutoFit/>
          </a:bodyPr>
          <a:lstStyle/>
          <a:p>
            <a:pPr algn="ctr"/>
            <a:r>
              <a:rPr lang="en-US" dirty="0">
                <a:solidFill>
                  <a:srgbClr val="C00000"/>
                </a:solidFill>
              </a:rPr>
              <a:t>CREDO</a:t>
            </a:r>
          </a:p>
          <a:p>
            <a:r>
              <a:rPr lang="en-US" dirty="0">
                <a:solidFill>
                  <a:srgbClr val="C00000"/>
                </a:solidFill>
              </a:rPr>
              <a:t>Cosmic Ray Extremely Distributed Observatory</a:t>
            </a:r>
            <a:endParaRPr lang="en-001" dirty="0">
              <a:solidFill>
                <a:srgbClr val="C00000"/>
              </a:solidFill>
            </a:endParaRPr>
          </a:p>
        </p:txBody>
      </p:sp>
    </p:spTree>
    <p:extLst>
      <p:ext uri="{BB962C8B-B14F-4D97-AF65-F5344CB8AC3E}">
        <p14:creationId xmlns:p14="http://schemas.microsoft.com/office/powerpoint/2010/main" val="1712838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 Science</a:t>
            </a:r>
          </a:p>
        </p:txBody>
      </p:sp>
      <p:sp>
        <p:nvSpPr>
          <p:cNvPr id="3" name="Content Placeholder 2"/>
          <p:cNvSpPr>
            <a:spLocks noGrp="1"/>
          </p:cNvSpPr>
          <p:nvPr>
            <p:ph idx="1"/>
          </p:nvPr>
        </p:nvSpPr>
        <p:spPr>
          <a:xfrm>
            <a:off x="13640" y="1988840"/>
            <a:ext cx="3970784" cy="4137323"/>
          </a:xfrm>
        </p:spPr>
        <p:txBody>
          <a:bodyPr>
            <a:noAutofit/>
          </a:bodyPr>
          <a:lstStyle/>
          <a:p>
            <a:r>
              <a:rPr lang="en-US" sz="2500" dirty="0"/>
              <a:t>Lead: Lucy </a:t>
            </a:r>
            <a:r>
              <a:rPr lang="en-US" sz="2500" dirty="0" err="1"/>
              <a:t>Forston</a:t>
            </a:r>
            <a:r>
              <a:rPr lang="en-US" sz="2500" dirty="0"/>
              <a:t>, CTA</a:t>
            </a:r>
          </a:p>
          <a:p>
            <a:r>
              <a:rPr lang="en-US" sz="2500" dirty="0"/>
              <a:t>Science goal: detect fainter Cherenkov events by visual classification</a:t>
            </a:r>
          </a:p>
          <a:p>
            <a:r>
              <a:rPr lang="en-US" sz="2500" dirty="0"/>
              <a:t>Activity: classify hadron vs. photon events in the CTA telescopes, morphologically and in the time domain; apply first to simulations and to e.g. HESS</a:t>
            </a:r>
          </a:p>
          <a:p>
            <a:endParaRPr lang="en-US" sz="2500" dirty="0"/>
          </a:p>
        </p:txBody>
      </p:sp>
      <p:sp>
        <p:nvSpPr>
          <p:cNvPr id="4" name="Date Placeholder 3"/>
          <p:cNvSpPr>
            <a:spLocks noGrp="1"/>
          </p:cNvSpPr>
          <p:nvPr>
            <p:ph type="dt" sz="half" idx="10"/>
          </p:nvPr>
        </p:nvSpPr>
        <p:spPr/>
        <p:txBody>
          <a:bodyPr/>
          <a:lstStyle/>
          <a:p>
            <a:r>
              <a:rPr lang="en-001"/>
              <a:t>29 May - 3 June 2017</a:t>
            </a:r>
            <a:endParaRPr lang="en-US" dirty="0"/>
          </a:p>
        </p:txBody>
      </p:sp>
      <p:sp>
        <p:nvSpPr>
          <p:cNvPr id="5" name="Footer Placeholder 4"/>
          <p:cNvSpPr>
            <a:spLocks noGrp="1"/>
          </p:cNvSpPr>
          <p:nvPr>
            <p:ph type="ftr" sz="quarter" idx="11"/>
          </p:nvPr>
        </p:nvSpPr>
        <p:spPr/>
        <p:txBody>
          <a:bodyPr/>
          <a:lstStyle/>
          <a:p>
            <a:r>
              <a:rPr lang="en-US"/>
              <a:t>The Labyrinth of the unexpected                                                       Giuseppe Cimò - cimo@jive.eu</a:t>
            </a:r>
            <a:endParaRPr lang="en-US" dirty="0"/>
          </a:p>
        </p:txBody>
      </p:sp>
      <p:sp>
        <p:nvSpPr>
          <p:cNvPr id="7" name="Rectangle 6"/>
          <p:cNvSpPr/>
          <p:nvPr/>
        </p:nvSpPr>
        <p:spPr>
          <a:xfrm>
            <a:off x="13640" y="1612137"/>
            <a:ext cx="2295308" cy="523220"/>
          </a:xfrm>
          <a:prstGeom prst="rect">
            <a:avLst/>
          </a:prstGeom>
        </p:spPr>
        <p:txBody>
          <a:bodyPr wrap="none">
            <a:spAutoFit/>
          </a:bodyPr>
          <a:lstStyle/>
          <a:p>
            <a:r>
              <a:rPr lang="en-US" sz="2800" dirty="0">
                <a:solidFill>
                  <a:srgbClr val="C00000"/>
                </a:solidFill>
              </a:rPr>
              <a:t>Muon Hunters</a:t>
            </a:r>
            <a:endParaRPr lang="en-001" sz="2800" dirty="0">
              <a:solidFill>
                <a:srgbClr val="C00000"/>
              </a:solidFill>
            </a:endParaRPr>
          </a:p>
        </p:txBody>
      </p:sp>
      <p:pic>
        <p:nvPicPr>
          <p:cNvPr id="8"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8987" y="2231980"/>
            <a:ext cx="5068425" cy="2998280"/>
          </a:xfrm>
          <a:prstGeom prst="rect">
            <a:avLst/>
          </a:prstGeom>
        </p:spPr>
      </p:pic>
      <p:grpSp>
        <p:nvGrpSpPr>
          <p:cNvPr id="11" name="Group 10"/>
          <p:cNvGrpSpPr/>
          <p:nvPr/>
        </p:nvGrpSpPr>
        <p:grpSpPr>
          <a:xfrm>
            <a:off x="4125683" y="4535198"/>
            <a:ext cx="5055358" cy="1506004"/>
            <a:chOff x="4125683" y="4535198"/>
            <a:chExt cx="5055358" cy="1506004"/>
          </a:xfrm>
        </p:grpSpPr>
        <p:sp>
          <p:nvSpPr>
            <p:cNvPr id="9" name="Oval 8"/>
            <p:cNvSpPr/>
            <p:nvPr/>
          </p:nvSpPr>
          <p:spPr>
            <a:xfrm>
              <a:off x="5185047" y="4535198"/>
              <a:ext cx="1368152" cy="790746"/>
            </a:xfrm>
            <a:prstGeom prst="ellipse">
              <a:avLst/>
            </a:prstGeom>
            <a:noFill/>
            <a:ln w="142875">
              <a:solidFill>
                <a:srgbClr val="C3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25683" y="5641092"/>
              <a:ext cx="5055358" cy="400110"/>
            </a:xfrm>
            <a:prstGeom prst="rect">
              <a:avLst/>
            </a:prstGeom>
            <a:noFill/>
          </p:spPr>
          <p:txBody>
            <a:bodyPr wrap="none" rtlCol="0">
              <a:spAutoFit/>
            </a:bodyPr>
            <a:lstStyle/>
            <a:p>
              <a:r>
                <a:rPr lang="en-US" sz="2000" b="1" dirty="0"/>
                <a:t>1.3 million classifications in the first five days!</a:t>
              </a:r>
            </a:p>
          </p:txBody>
        </p:sp>
      </p:grpSp>
    </p:spTree>
    <p:extLst>
      <p:ext uri="{BB962C8B-B14F-4D97-AF65-F5344CB8AC3E}">
        <p14:creationId xmlns:p14="http://schemas.microsoft.com/office/powerpoint/2010/main" val="25520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001"/>
              <a:t>29 May - 3 June 2017</a:t>
            </a:r>
            <a:endParaRPr lang="en-US" dirty="0"/>
          </a:p>
        </p:txBody>
      </p:sp>
      <p:sp>
        <p:nvSpPr>
          <p:cNvPr id="5" name="Footer Placeholder 4"/>
          <p:cNvSpPr>
            <a:spLocks noGrp="1"/>
          </p:cNvSpPr>
          <p:nvPr>
            <p:ph type="ftr" sz="quarter" idx="11"/>
          </p:nvPr>
        </p:nvSpPr>
        <p:spPr/>
        <p:txBody>
          <a:bodyPr/>
          <a:lstStyle/>
          <a:p>
            <a:r>
              <a:rPr lang="en-US"/>
              <a:t>The Labyrinth of the unexpected                                                       Giuseppe Cimò - cimo@jive.eu</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1668"/>
            <a:ext cx="9144000" cy="485113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4656"/>
            <a:ext cx="9144000" cy="5019104"/>
          </a:xfrm>
          <a:prstGeom prst="rect">
            <a:avLst/>
          </a:prstGeom>
        </p:spPr>
      </p:pic>
    </p:spTree>
    <p:extLst>
      <p:ext uri="{BB962C8B-B14F-4D97-AF65-F5344CB8AC3E}">
        <p14:creationId xmlns:p14="http://schemas.microsoft.com/office/powerpoint/2010/main" val="10544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001"/>
              <a:t>29 May - 3 June 2017</a:t>
            </a:r>
            <a:endParaRPr lang="en-US"/>
          </a:p>
        </p:txBody>
      </p:sp>
      <p:sp>
        <p:nvSpPr>
          <p:cNvPr id="3" name="Footer Placeholder 2"/>
          <p:cNvSpPr>
            <a:spLocks noGrp="1"/>
          </p:cNvSpPr>
          <p:nvPr>
            <p:ph type="ftr" sz="quarter" idx="11"/>
          </p:nvPr>
        </p:nvSpPr>
        <p:spPr/>
        <p:txBody>
          <a:bodyPr/>
          <a:lstStyle/>
          <a:p>
            <a:r>
              <a:rPr lang="en-US"/>
              <a:t>The Labyrinth of the unexpected                                                       Giuseppe Cimò - cimo@jive.eu</a:t>
            </a:r>
          </a:p>
        </p:txBody>
      </p:sp>
      <p:sp>
        <p:nvSpPr>
          <p:cNvPr id="10" name="Title 1"/>
          <p:cNvSpPr txBox="1">
            <a:spLocks/>
          </p:cNvSpPr>
          <p:nvPr/>
        </p:nvSpPr>
        <p:spPr>
          <a:xfrm>
            <a:off x="457200" y="1052736"/>
            <a:ext cx="8229600" cy="864096"/>
          </a:xfrm>
          <a:prstGeom prst="rect">
            <a:avLst/>
          </a:prstGeom>
        </p:spPr>
        <p:txBody>
          <a:bodyPr/>
          <a:lstStyle>
            <a:lvl1pPr algn="ctr" defTabSz="914400" rtl="0" eaLnBrk="1" latinLnBrk="0" hangingPunct="1">
              <a:spcBef>
                <a:spcPct val="0"/>
              </a:spcBef>
              <a:buNone/>
              <a:defRPr sz="4000" kern="1200">
                <a:solidFill>
                  <a:srgbClr val="C32128"/>
                </a:solidFill>
                <a:latin typeface="Century Gothic" panose="020B0502020202020204" pitchFamily="34" charset="0"/>
                <a:ea typeface="+mj-ea"/>
                <a:cs typeface="+mj-cs"/>
              </a:defRPr>
            </a:lvl1pPr>
          </a:lstStyle>
          <a:p>
            <a:r>
              <a:rPr lang="en-US" dirty="0"/>
              <a:t>Strengths from connections</a:t>
            </a:r>
          </a:p>
        </p:txBody>
      </p:sp>
      <p:pic>
        <p:nvPicPr>
          <p:cNvPr id="11" name="Picture 10"/>
          <p:cNvPicPr>
            <a:picLocks noChangeAspect="1"/>
          </p:cNvPicPr>
          <p:nvPr/>
        </p:nvPicPr>
        <p:blipFill>
          <a:blip r:embed="rId2"/>
          <a:stretch>
            <a:fillRect/>
          </a:stretch>
        </p:blipFill>
        <p:spPr>
          <a:xfrm>
            <a:off x="0" y="4235062"/>
            <a:ext cx="4260095" cy="1142162"/>
          </a:xfrm>
          <a:prstGeom prst="rect">
            <a:avLst/>
          </a:prstGeom>
        </p:spPr>
      </p:pic>
      <p:grpSp>
        <p:nvGrpSpPr>
          <p:cNvPr id="21" name="Group 20"/>
          <p:cNvGrpSpPr/>
          <p:nvPr/>
        </p:nvGrpSpPr>
        <p:grpSpPr>
          <a:xfrm>
            <a:off x="-201788" y="1759222"/>
            <a:ext cx="4816577" cy="2249742"/>
            <a:chOff x="4355976" y="4203594"/>
            <a:chExt cx="4816577" cy="2249742"/>
          </a:xfrm>
        </p:grpSpPr>
        <p:grpSp>
          <p:nvGrpSpPr>
            <p:cNvPr id="13" name="Group 12"/>
            <p:cNvGrpSpPr/>
            <p:nvPr/>
          </p:nvGrpSpPr>
          <p:grpSpPr>
            <a:xfrm>
              <a:off x="4355976" y="4281865"/>
              <a:ext cx="3422786" cy="1800200"/>
              <a:chOff x="-1476672" y="1628800"/>
              <a:chExt cx="9001000" cy="4734038"/>
            </a:xfrm>
          </p:grpSpPr>
          <p:pic>
            <p:nvPicPr>
              <p:cNvPr id="14" name="Picture 13" descr="hex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2852936"/>
                <a:ext cx="5508104" cy="3416349"/>
              </a:xfrm>
              <a:prstGeom prst="rect">
                <a:avLst/>
              </a:prstGeom>
            </p:spPr>
          </p:pic>
          <p:pic>
            <p:nvPicPr>
              <p:cNvPr id="15" name="Picture 14" descr="hex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6672" y="1628800"/>
                <a:ext cx="5940152" cy="3934387"/>
              </a:xfrm>
              <a:prstGeom prst="rect">
                <a:avLst/>
              </a:prstGeom>
            </p:spPr>
          </p:pic>
          <p:pic>
            <p:nvPicPr>
              <p:cNvPr id="16" name="Picture 15" descr="hex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5025" y="4797152"/>
                <a:ext cx="2226855" cy="1226087"/>
              </a:xfrm>
              <a:prstGeom prst="rect">
                <a:avLst/>
              </a:prstGeom>
            </p:spPr>
          </p:pic>
          <p:pic>
            <p:nvPicPr>
              <p:cNvPr id="17" name="Picture 16" descr="hex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4797152"/>
                <a:ext cx="2088232" cy="1565686"/>
              </a:xfrm>
              <a:prstGeom prst="rect">
                <a:avLst/>
              </a:prstGeom>
            </p:spPr>
          </p:pic>
        </p:grpSp>
        <p:sp>
          <p:nvSpPr>
            <p:cNvPr id="18" name="Content Placeholder 2"/>
            <p:cNvSpPr txBox="1">
              <a:spLocks/>
            </p:cNvSpPr>
            <p:nvPr/>
          </p:nvSpPr>
          <p:spPr>
            <a:xfrm>
              <a:off x="5795743" y="4203594"/>
              <a:ext cx="3376810" cy="224974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t>Enabling data science</a:t>
              </a:r>
              <a:endParaRPr lang="en-US" sz="1600" b="1" i="1" dirty="0"/>
            </a:p>
            <a:p>
              <a:pPr lvl="1"/>
              <a:r>
                <a:rPr lang="en-US" sz="1400" dirty="0"/>
                <a:t>Training and support</a:t>
              </a:r>
            </a:p>
            <a:p>
              <a:pPr lvl="1" algn="r"/>
              <a:r>
                <a:rPr lang="en-US" sz="1400" dirty="0"/>
                <a:t>Skill sets for astronomy</a:t>
              </a:r>
            </a:p>
            <a:p>
              <a:pPr marL="457200" lvl="1" indent="0" algn="r">
                <a:buNone/>
              </a:pPr>
              <a:endParaRPr lang="en-US" sz="1400" dirty="0"/>
            </a:p>
          </p:txBody>
        </p:sp>
      </p:grpSp>
      <p:pic>
        <p:nvPicPr>
          <p:cNvPr id="20" name="Picture 19"/>
          <p:cNvPicPr>
            <a:picLocks noChangeAspect="1"/>
          </p:cNvPicPr>
          <p:nvPr/>
        </p:nvPicPr>
        <p:blipFill>
          <a:blip r:embed="rId7"/>
          <a:stretch>
            <a:fillRect/>
          </a:stretch>
        </p:blipFill>
        <p:spPr>
          <a:xfrm>
            <a:off x="4199271" y="2540976"/>
            <a:ext cx="4850635" cy="3815374"/>
          </a:xfrm>
          <a:prstGeom prst="rect">
            <a:avLst/>
          </a:prstGeom>
        </p:spPr>
      </p:pic>
    </p:spTree>
    <p:extLst>
      <p:ext uri="{BB962C8B-B14F-4D97-AF65-F5344CB8AC3E}">
        <p14:creationId xmlns:p14="http://schemas.microsoft.com/office/powerpoint/2010/main" val="2449272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6-04 at 15.36.18.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420888"/>
            <a:ext cx="3537751" cy="3528392"/>
          </a:xfrm>
          <a:prstGeom prst="rect">
            <a:avLst/>
          </a:prstGeom>
        </p:spPr>
      </p:pic>
      <p:pic>
        <p:nvPicPr>
          <p:cNvPr id="4" name="Picture 3" descr="Screen Shot 2016-06-04 at 15.36.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568" y="5728457"/>
            <a:ext cx="1562747" cy="441646"/>
          </a:xfrm>
          <a:prstGeom prst="rect">
            <a:avLst/>
          </a:prstGeom>
        </p:spPr>
      </p:pic>
      <p:sp>
        <p:nvSpPr>
          <p:cNvPr id="5" name="TextBox 4"/>
          <p:cNvSpPr txBox="1"/>
          <p:nvPr/>
        </p:nvSpPr>
        <p:spPr>
          <a:xfrm>
            <a:off x="251520" y="1581832"/>
            <a:ext cx="4824536" cy="461665"/>
          </a:xfrm>
          <a:prstGeom prst="rect">
            <a:avLst/>
          </a:prstGeom>
          <a:noFill/>
        </p:spPr>
        <p:txBody>
          <a:bodyPr wrap="square" rtlCol="0">
            <a:spAutoFit/>
          </a:bodyPr>
          <a:lstStyle/>
          <a:p>
            <a:r>
              <a:rPr lang="en-US" sz="2400" dirty="0">
                <a:solidFill>
                  <a:schemeClr val="accent2"/>
                </a:solidFill>
              </a:rPr>
              <a:t>Participating institutions</a:t>
            </a:r>
          </a:p>
        </p:txBody>
      </p:sp>
      <p:pic>
        <p:nvPicPr>
          <p:cNvPr id="6" name="Picture 5" descr="Screen Shot 2016-06-04 at 15.35.3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2852936"/>
            <a:ext cx="2970598" cy="2028802"/>
          </a:xfrm>
          <a:prstGeom prst="rect">
            <a:avLst/>
          </a:prstGeom>
        </p:spPr>
      </p:pic>
      <p:sp>
        <p:nvSpPr>
          <p:cNvPr id="7" name="TextBox 6"/>
          <p:cNvSpPr txBox="1"/>
          <p:nvPr/>
        </p:nvSpPr>
        <p:spPr>
          <a:xfrm>
            <a:off x="4211960" y="1581832"/>
            <a:ext cx="4824536" cy="830997"/>
          </a:xfrm>
          <a:prstGeom prst="rect">
            <a:avLst/>
          </a:prstGeom>
          <a:noFill/>
        </p:spPr>
        <p:txBody>
          <a:bodyPr wrap="square" rtlCol="0">
            <a:spAutoFit/>
          </a:bodyPr>
          <a:lstStyle/>
          <a:p>
            <a:pPr algn="ctr"/>
            <a:r>
              <a:rPr lang="en-US" sz="2400" dirty="0">
                <a:solidFill>
                  <a:schemeClr val="accent2"/>
                </a:solidFill>
              </a:rPr>
              <a:t>Supporting </a:t>
            </a:r>
            <a:r>
              <a:rPr lang="en-US" sz="2400" dirty="0" err="1">
                <a:solidFill>
                  <a:schemeClr val="accent2"/>
                </a:solidFill>
              </a:rPr>
              <a:t>organisations</a:t>
            </a:r>
            <a:r>
              <a:rPr lang="en-US" sz="2400" dirty="0">
                <a:solidFill>
                  <a:schemeClr val="accent2"/>
                </a:solidFill>
              </a:rPr>
              <a:t> and networks</a:t>
            </a:r>
          </a:p>
        </p:txBody>
      </p:sp>
      <p:sp>
        <p:nvSpPr>
          <p:cNvPr id="8" name="Date Placeholder 7"/>
          <p:cNvSpPr>
            <a:spLocks noGrp="1"/>
          </p:cNvSpPr>
          <p:nvPr>
            <p:ph type="dt" sz="half" idx="10"/>
          </p:nvPr>
        </p:nvSpPr>
        <p:spPr/>
        <p:txBody>
          <a:bodyPr/>
          <a:lstStyle/>
          <a:p>
            <a:r>
              <a:rPr lang="en-001"/>
              <a:t>29 May - 3 June 2017</a:t>
            </a:r>
            <a:endParaRPr lang="en-US"/>
          </a:p>
        </p:txBody>
      </p:sp>
      <p:sp>
        <p:nvSpPr>
          <p:cNvPr id="9" name="Footer Placeholder 8"/>
          <p:cNvSpPr>
            <a:spLocks noGrp="1"/>
          </p:cNvSpPr>
          <p:nvPr>
            <p:ph type="ftr" sz="quarter" idx="11"/>
          </p:nvPr>
        </p:nvSpPr>
        <p:spPr/>
        <p:txBody>
          <a:bodyPr/>
          <a:lstStyle/>
          <a:p>
            <a:r>
              <a:rPr lang="en-US"/>
              <a:t>The Labyrinth of the unexpected                                                       Giuseppe Cimò - cimo@jive.eu</a:t>
            </a:r>
          </a:p>
        </p:txBody>
      </p:sp>
    </p:spTree>
    <p:extLst>
      <p:ext uri="{BB962C8B-B14F-4D97-AF65-F5344CB8AC3E}">
        <p14:creationId xmlns:p14="http://schemas.microsoft.com/office/powerpoint/2010/main" val="2571700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6-02 at 10.05.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063" y="1916832"/>
            <a:ext cx="2627783" cy="1154501"/>
          </a:xfrm>
          <a:prstGeom prst="rect">
            <a:avLst/>
          </a:prstGeom>
        </p:spPr>
      </p:pic>
      <p:sp>
        <p:nvSpPr>
          <p:cNvPr id="2" name="Title 1"/>
          <p:cNvSpPr>
            <a:spLocks noGrp="1"/>
          </p:cNvSpPr>
          <p:nvPr>
            <p:ph type="title"/>
          </p:nvPr>
        </p:nvSpPr>
        <p:spPr/>
        <p:txBody>
          <a:bodyPr/>
          <a:lstStyle/>
          <a:p>
            <a:r>
              <a:rPr lang="en-US" dirty="0"/>
              <a:t>concept and approach</a:t>
            </a:r>
          </a:p>
        </p:txBody>
      </p:sp>
      <p:sp>
        <p:nvSpPr>
          <p:cNvPr id="3" name="Content Placeholder 2"/>
          <p:cNvSpPr>
            <a:spLocks noGrp="1"/>
          </p:cNvSpPr>
          <p:nvPr>
            <p:ph idx="1"/>
          </p:nvPr>
        </p:nvSpPr>
        <p:spPr>
          <a:xfrm>
            <a:off x="457200" y="1772816"/>
            <a:ext cx="8229600" cy="4583534"/>
          </a:xfrm>
        </p:spPr>
        <p:txBody>
          <a:bodyPr>
            <a:normAutofit/>
          </a:bodyPr>
          <a:lstStyle/>
          <a:p>
            <a:pPr marL="342900" lvl="1" indent="-342900">
              <a:buFont typeface="Arial" panose="020B0604020202020204" pitchFamily="34" charset="0"/>
              <a:buChar char="•"/>
            </a:pPr>
            <a:r>
              <a:rPr lang="en-US" dirty="0"/>
              <a:t>Supporting the European Strategy Forum on Research Infrastructures (ESFRI)</a:t>
            </a:r>
          </a:p>
        </p:txBody>
      </p:sp>
      <p:sp>
        <p:nvSpPr>
          <p:cNvPr id="22" name="Date Placeholder 21"/>
          <p:cNvSpPr>
            <a:spLocks noGrp="1"/>
          </p:cNvSpPr>
          <p:nvPr>
            <p:ph type="dt" sz="half" idx="10"/>
          </p:nvPr>
        </p:nvSpPr>
        <p:spPr/>
        <p:txBody>
          <a:bodyPr/>
          <a:lstStyle/>
          <a:p>
            <a:r>
              <a:rPr lang="en-001"/>
              <a:t>29 May - 3 June 2017</a:t>
            </a:r>
            <a:endParaRPr lang="en-US"/>
          </a:p>
        </p:txBody>
      </p:sp>
      <p:sp>
        <p:nvSpPr>
          <p:cNvPr id="23" name="Footer Placeholder 22"/>
          <p:cNvSpPr>
            <a:spLocks noGrp="1"/>
          </p:cNvSpPr>
          <p:nvPr>
            <p:ph type="ftr" sz="quarter" idx="11"/>
          </p:nvPr>
        </p:nvSpPr>
        <p:spPr/>
        <p:txBody>
          <a:bodyPr/>
          <a:lstStyle/>
          <a:p>
            <a:r>
              <a:rPr lang="en-US"/>
              <a:t>The Labyrinth of the unexpected                                                       Giuseppe Cimò - cimo@jive.eu</a:t>
            </a:r>
          </a:p>
        </p:txBody>
      </p:sp>
    </p:spTree>
    <p:extLst>
      <p:ext uri="{BB962C8B-B14F-4D97-AF65-F5344CB8AC3E}">
        <p14:creationId xmlns:p14="http://schemas.microsoft.com/office/powerpoint/2010/main" val="3472886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http://www.iac.es/img/prensa/prensa966_1513_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9733" y="1010004"/>
            <a:ext cx="3670899" cy="20645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m3net-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63702"/>
            <a:ext cx="2780654" cy="1656184"/>
          </a:xfrm>
          <a:prstGeom prst="rect">
            <a:avLst/>
          </a:prstGeom>
        </p:spPr>
      </p:pic>
      <p:pic>
        <p:nvPicPr>
          <p:cNvPr id="4" name="Picture 3" descr="KM3Net.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744" y="776956"/>
            <a:ext cx="1503958" cy="358812"/>
          </a:xfrm>
          <a:prstGeom prst="rect">
            <a:avLst/>
          </a:prstGeom>
        </p:spPr>
      </p:pic>
      <p:sp>
        <p:nvSpPr>
          <p:cNvPr id="5" name="TextBox 4"/>
          <p:cNvSpPr txBox="1"/>
          <p:nvPr/>
        </p:nvSpPr>
        <p:spPr>
          <a:xfrm>
            <a:off x="-309793" y="2805121"/>
            <a:ext cx="3864107" cy="707886"/>
          </a:xfrm>
          <a:prstGeom prst="rect">
            <a:avLst/>
          </a:prstGeom>
          <a:noFill/>
        </p:spPr>
        <p:txBody>
          <a:bodyPr wrap="square" rtlCol="0">
            <a:spAutoFit/>
          </a:bodyPr>
          <a:lstStyle/>
          <a:p>
            <a:pPr marL="285750" indent="-285750">
              <a:buFontTx/>
              <a:buChar char="-"/>
            </a:pPr>
            <a:r>
              <a:rPr lang="en-US" sz="1600" b="1" i="1" dirty="0"/>
              <a:t>A multi-km</a:t>
            </a:r>
            <a:r>
              <a:rPr lang="en-US" sz="1600" b="1" i="1" baseline="30000" dirty="0"/>
              <a:t>3</a:t>
            </a:r>
            <a:r>
              <a:rPr lang="en-US" sz="1600" b="1" i="1" dirty="0"/>
              <a:t> neutrino telescope</a:t>
            </a:r>
          </a:p>
          <a:p>
            <a:pPr marL="285750" indent="-285750">
              <a:buFontTx/>
              <a:buChar char="-"/>
            </a:pPr>
            <a:r>
              <a:rPr lang="en-US" sz="1200" dirty="0"/>
              <a:t>Exploring our galaxy for high energy neutrino sources</a:t>
            </a:r>
          </a:p>
          <a:p>
            <a:pPr marL="285750" indent="-285750">
              <a:buFontTx/>
              <a:buChar char="-"/>
            </a:pPr>
            <a:r>
              <a:rPr lang="en-US" sz="1200" dirty="0"/>
              <a:t>KM3Net2 on timescale of 2020 </a:t>
            </a:r>
          </a:p>
        </p:txBody>
      </p:sp>
      <p:sp>
        <p:nvSpPr>
          <p:cNvPr id="7" name="Date Placeholder 6"/>
          <p:cNvSpPr>
            <a:spLocks noGrp="1"/>
          </p:cNvSpPr>
          <p:nvPr>
            <p:ph type="dt" sz="half" idx="10"/>
          </p:nvPr>
        </p:nvSpPr>
        <p:spPr/>
        <p:txBody>
          <a:bodyPr/>
          <a:lstStyle/>
          <a:p>
            <a:r>
              <a:rPr lang="en-001"/>
              <a:t>29 May - 3 June 2017</a:t>
            </a:r>
            <a:endParaRPr lang="en-US"/>
          </a:p>
        </p:txBody>
      </p:sp>
      <p:sp>
        <p:nvSpPr>
          <p:cNvPr id="8" name="Footer Placeholder 7"/>
          <p:cNvSpPr>
            <a:spLocks noGrp="1"/>
          </p:cNvSpPr>
          <p:nvPr>
            <p:ph type="ftr" sz="quarter" idx="11"/>
          </p:nvPr>
        </p:nvSpPr>
        <p:spPr/>
        <p:txBody>
          <a:bodyPr/>
          <a:lstStyle/>
          <a:p>
            <a:r>
              <a:rPr lang="en-US"/>
              <a:t>The Labyrinth of the unexpected                                                       Giuseppe Cimò - cimo@jive.eu</a:t>
            </a:r>
          </a:p>
        </p:txBody>
      </p:sp>
      <p:pic>
        <p:nvPicPr>
          <p:cNvPr id="11" name="Picture 10" descr="Screen Shot 2016-06-02 at 15.43.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3240" y="682113"/>
            <a:ext cx="2504984" cy="1876015"/>
          </a:xfrm>
          <a:prstGeom prst="rect">
            <a:avLst/>
          </a:prstGeom>
        </p:spPr>
      </p:pic>
      <p:pic>
        <p:nvPicPr>
          <p:cNvPr id="12" name="Picture 11" descr="CTA.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9168" y="1124744"/>
            <a:ext cx="719336" cy="472254"/>
          </a:xfrm>
          <a:prstGeom prst="rect">
            <a:avLst/>
          </a:prstGeom>
        </p:spPr>
      </p:pic>
      <p:sp>
        <p:nvSpPr>
          <p:cNvPr id="13" name="TextBox 12"/>
          <p:cNvSpPr txBox="1"/>
          <p:nvPr/>
        </p:nvSpPr>
        <p:spPr>
          <a:xfrm>
            <a:off x="3779912" y="2539892"/>
            <a:ext cx="2871998" cy="1200329"/>
          </a:xfrm>
          <a:prstGeom prst="rect">
            <a:avLst/>
          </a:prstGeom>
          <a:noFill/>
        </p:spPr>
        <p:txBody>
          <a:bodyPr wrap="square" rtlCol="0">
            <a:spAutoFit/>
          </a:bodyPr>
          <a:lstStyle/>
          <a:p>
            <a:r>
              <a:rPr lang="en-US" sz="1200" dirty="0"/>
              <a:t>Very high energy 𝜸-ray observatory</a:t>
            </a:r>
          </a:p>
          <a:p>
            <a:r>
              <a:rPr lang="en-US" sz="1200" dirty="0"/>
              <a:t>Two arrays of 100 (N) and 20 (S) telescopes</a:t>
            </a:r>
          </a:p>
          <a:p>
            <a:r>
              <a:rPr lang="en-US" sz="1200" dirty="0"/>
              <a:t>Event re-construction</a:t>
            </a:r>
          </a:p>
          <a:p>
            <a:r>
              <a:rPr lang="en-US" sz="1200" dirty="0"/>
              <a:t>Complex metadata</a:t>
            </a:r>
          </a:p>
          <a:p>
            <a:r>
              <a:rPr lang="en-US" sz="1200" dirty="0"/>
              <a:t>Streaming and processing challenges</a:t>
            </a:r>
          </a:p>
          <a:p>
            <a:r>
              <a:rPr lang="en-US" sz="1200" dirty="0"/>
              <a:t>Precursors: MAGIC and HESS</a:t>
            </a:r>
          </a:p>
        </p:txBody>
      </p:sp>
      <p:pic>
        <p:nvPicPr>
          <p:cNvPr id="14" name="Picture 13" descr="SKA telescope.t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2" y="3537059"/>
            <a:ext cx="2817240" cy="2844269"/>
          </a:xfrm>
          <a:prstGeom prst="rect">
            <a:avLst/>
          </a:prstGeom>
        </p:spPr>
      </p:pic>
      <p:pic>
        <p:nvPicPr>
          <p:cNvPr id="15" name="Picture 14"/>
          <p:cNvPicPr>
            <a:picLocks noChangeAspect="1"/>
          </p:cNvPicPr>
          <p:nvPr/>
        </p:nvPicPr>
        <p:blipFill>
          <a:blip r:embed="rId8"/>
          <a:stretch>
            <a:fillRect/>
          </a:stretch>
        </p:blipFill>
        <p:spPr>
          <a:xfrm>
            <a:off x="35496" y="3657775"/>
            <a:ext cx="985562" cy="635321"/>
          </a:xfrm>
          <a:prstGeom prst="rect">
            <a:avLst/>
          </a:prstGeom>
        </p:spPr>
      </p:pic>
      <p:sp>
        <p:nvSpPr>
          <p:cNvPr id="16" name="TextBox 15"/>
          <p:cNvSpPr txBox="1"/>
          <p:nvPr/>
        </p:nvSpPr>
        <p:spPr>
          <a:xfrm>
            <a:off x="2771800" y="3844291"/>
            <a:ext cx="3816424" cy="2462213"/>
          </a:xfrm>
          <a:prstGeom prst="rect">
            <a:avLst/>
          </a:prstGeom>
          <a:noFill/>
        </p:spPr>
        <p:txBody>
          <a:bodyPr wrap="square" rtlCol="0">
            <a:spAutoFit/>
          </a:bodyPr>
          <a:lstStyle/>
          <a:p>
            <a:r>
              <a:rPr lang="en-US" sz="1400" b="1" i="1" dirty="0"/>
              <a:t>SKA-LOW, Australia</a:t>
            </a:r>
          </a:p>
          <a:p>
            <a:r>
              <a:rPr lang="en-US" sz="1200" dirty="0"/>
              <a:t>Phase 1: 130,000 dipoles over 80 km</a:t>
            </a:r>
          </a:p>
          <a:p>
            <a:r>
              <a:rPr lang="en-US" sz="1200" dirty="0"/>
              <a:t>Phase 2: 500,000 dipoles over 250 km</a:t>
            </a:r>
          </a:p>
          <a:p>
            <a:endParaRPr lang="en-US" sz="1400" dirty="0"/>
          </a:p>
          <a:p>
            <a:r>
              <a:rPr lang="en-US" sz="1400" b="1" i="1" dirty="0"/>
              <a:t>SKA-MID, South Africa</a:t>
            </a:r>
          </a:p>
          <a:p>
            <a:r>
              <a:rPr lang="en-US" sz="1200" dirty="0"/>
              <a:t>Phase 1: 200 dishes over 150 km</a:t>
            </a:r>
          </a:p>
          <a:p>
            <a:r>
              <a:rPr lang="en-US" sz="1200" dirty="0"/>
              <a:t>Phase 2: 2500 dishes over 3500 km</a:t>
            </a:r>
          </a:p>
          <a:p>
            <a:endParaRPr lang="en-US" sz="1200" dirty="0"/>
          </a:p>
          <a:p>
            <a:r>
              <a:rPr lang="en-US" sz="1200" dirty="0"/>
              <a:t>Phase 1 </a:t>
            </a:r>
            <a:r>
              <a:rPr lang="en-US" sz="1200" i="1" dirty="0"/>
              <a:t>(2018-2023)</a:t>
            </a:r>
          </a:p>
          <a:p>
            <a:r>
              <a:rPr lang="en-US" sz="1200" dirty="0"/>
              <a:t>Phase 2 </a:t>
            </a:r>
            <a:r>
              <a:rPr lang="en-US" sz="1200" i="1" dirty="0"/>
              <a:t>(2025-2033)</a:t>
            </a:r>
          </a:p>
          <a:p>
            <a:endParaRPr lang="en-US" sz="1200" dirty="0"/>
          </a:p>
          <a:p>
            <a:r>
              <a:rPr lang="en-US" sz="1600" b="1" i="1" dirty="0">
                <a:solidFill>
                  <a:srgbClr val="C00000"/>
                </a:solidFill>
              </a:rPr>
              <a:t>Challenges everything…</a:t>
            </a:r>
          </a:p>
        </p:txBody>
      </p:sp>
      <p:pic>
        <p:nvPicPr>
          <p:cNvPr id="17" name="Picture 16" descr="e-elt-1_2008.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4389" y="4449009"/>
            <a:ext cx="2899611" cy="1932319"/>
          </a:xfrm>
          <a:prstGeom prst="rect">
            <a:avLst/>
          </a:prstGeom>
        </p:spPr>
      </p:pic>
      <p:pic>
        <p:nvPicPr>
          <p:cNvPr id="18" name="Picture 17" descr="ESO.t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6800" y="4513195"/>
            <a:ext cx="415093" cy="541732"/>
          </a:xfrm>
          <a:prstGeom prst="rect">
            <a:avLst/>
          </a:prstGeom>
        </p:spPr>
      </p:pic>
      <p:sp>
        <p:nvSpPr>
          <p:cNvPr id="19" name="TextBox 18"/>
          <p:cNvSpPr txBox="1"/>
          <p:nvPr/>
        </p:nvSpPr>
        <p:spPr>
          <a:xfrm>
            <a:off x="6244389" y="4437111"/>
            <a:ext cx="791840" cy="369332"/>
          </a:xfrm>
          <a:prstGeom prst="rect">
            <a:avLst/>
          </a:prstGeom>
          <a:noFill/>
        </p:spPr>
        <p:txBody>
          <a:bodyPr wrap="square" rtlCol="0">
            <a:spAutoFit/>
          </a:bodyPr>
          <a:lstStyle/>
          <a:p>
            <a:r>
              <a:rPr lang="en-US" b="1" dirty="0"/>
              <a:t>E-ELT</a:t>
            </a:r>
          </a:p>
        </p:txBody>
      </p:sp>
      <p:sp>
        <p:nvSpPr>
          <p:cNvPr id="20" name="TextBox 19"/>
          <p:cNvSpPr txBox="1"/>
          <p:nvPr/>
        </p:nvSpPr>
        <p:spPr>
          <a:xfrm>
            <a:off x="6237629" y="5896741"/>
            <a:ext cx="3044103" cy="461665"/>
          </a:xfrm>
          <a:prstGeom prst="rect">
            <a:avLst/>
          </a:prstGeom>
          <a:noFill/>
        </p:spPr>
        <p:txBody>
          <a:bodyPr wrap="square" rtlCol="0">
            <a:spAutoFit/>
          </a:bodyPr>
          <a:lstStyle/>
          <a:p>
            <a:r>
              <a:rPr lang="en-US" sz="1200" dirty="0">
                <a:solidFill>
                  <a:schemeClr val="bg1"/>
                </a:solidFill>
              </a:rPr>
              <a:t>39m European-Extremely Large Telescope First Light targeted for late 2024</a:t>
            </a:r>
            <a:endParaRPr lang="en-US" sz="1200" dirty="0">
              <a:solidFill>
                <a:schemeClr val="bg1"/>
              </a:solidFill>
              <a:latin typeface="Arial" charset="0"/>
            </a:endParaRPr>
          </a:p>
        </p:txBody>
      </p:sp>
      <p:sp>
        <p:nvSpPr>
          <p:cNvPr id="21" name="TextBox 20"/>
          <p:cNvSpPr txBox="1"/>
          <p:nvPr/>
        </p:nvSpPr>
        <p:spPr>
          <a:xfrm>
            <a:off x="6273401" y="3287943"/>
            <a:ext cx="3197564" cy="1200329"/>
          </a:xfrm>
          <a:prstGeom prst="rect">
            <a:avLst/>
          </a:prstGeom>
          <a:noFill/>
        </p:spPr>
        <p:txBody>
          <a:bodyPr wrap="square" rtlCol="0">
            <a:spAutoFit/>
          </a:bodyPr>
          <a:lstStyle/>
          <a:p>
            <a:r>
              <a:rPr lang="en-US" sz="1400" b="1" i="1" dirty="0"/>
              <a:t>General purpose optical/infrared telescope</a:t>
            </a:r>
          </a:p>
          <a:p>
            <a:pPr marL="285750" indent="-285750">
              <a:buFont typeface="Arial"/>
              <a:buChar char="•"/>
            </a:pPr>
            <a:r>
              <a:rPr lang="en-US" sz="1100" dirty="0"/>
              <a:t>high redshift galaxies</a:t>
            </a:r>
          </a:p>
          <a:p>
            <a:pPr marL="285750" indent="-285750">
              <a:buFont typeface="Arial"/>
              <a:buChar char="•"/>
            </a:pPr>
            <a:r>
              <a:rPr lang="en-US" sz="1100" dirty="0"/>
              <a:t>star formation</a:t>
            </a:r>
          </a:p>
          <a:p>
            <a:pPr marL="285750" indent="-285750">
              <a:buFont typeface="Arial"/>
              <a:buChar char="•"/>
            </a:pPr>
            <a:r>
              <a:rPr lang="en-US" sz="1100" dirty="0" err="1"/>
              <a:t>exoplanets</a:t>
            </a:r>
            <a:r>
              <a:rPr lang="en-US" sz="1100" dirty="0"/>
              <a:t> </a:t>
            </a:r>
          </a:p>
          <a:p>
            <a:pPr marL="285750" indent="-285750">
              <a:buFont typeface="Arial"/>
              <a:buChar char="•"/>
            </a:pPr>
            <a:r>
              <a:rPr lang="en-US" sz="1100" dirty="0" err="1"/>
              <a:t>protoplanetary</a:t>
            </a:r>
            <a:r>
              <a:rPr lang="en-US" sz="1100" dirty="0"/>
              <a:t> systems</a:t>
            </a:r>
          </a:p>
        </p:txBody>
      </p:sp>
    </p:spTree>
    <p:extLst>
      <p:ext uri="{BB962C8B-B14F-4D97-AF65-F5344CB8AC3E}">
        <p14:creationId xmlns:p14="http://schemas.microsoft.com/office/powerpoint/2010/main" val="3186096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364088" y="3932564"/>
            <a:ext cx="3858874" cy="2427680"/>
          </a:xfrm>
          <a:prstGeom prst="rect">
            <a:avLst/>
          </a:prstGeom>
          <a:noFill/>
        </p:spPr>
      </p:pic>
      <p:pic>
        <p:nvPicPr>
          <p:cNvPr id="5" name="Picture 4" descr="Screen Shot 2016-06-02 at 10.05.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063" y="1916832"/>
            <a:ext cx="2627783" cy="1154501"/>
          </a:xfrm>
          <a:prstGeom prst="rect">
            <a:avLst/>
          </a:prstGeom>
        </p:spPr>
      </p:pic>
      <p:sp>
        <p:nvSpPr>
          <p:cNvPr id="2" name="Title 1"/>
          <p:cNvSpPr>
            <a:spLocks noGrp="1"/>
          </p:cNvSpPr>
          <p:nvPr>
            <p:ph type="title"/>
          </p:nvPr>
        </p:nvSpPr>
        <p:spPr/>
        <p:txBody>
          <a:bodyPr/>
          <a:lstStyle/>
          <a:p>
            <a:r>
              <a:rPr lang="en-US" dirty="0"/>
              <a:t>concept and approach</a:t>
            </a:r>
          </a:p>
        </p:txBody>
      </p:sp>
      <p:sp>
        <p:nvSpPr>
          <p:cNvPr id="3" name="Content Placeholder 2"/>
          <p:cNvSpPr>
            <a:spLocks noGrp="1"/>
          </p:cNvSpPr>
          <p:nvPr>
            <p:ph idx="1"/>
          </p:nvPr>
        </p:nvSpPr>
        <p:spPr>
          <a:xfrm>
            <a:off x="457200" y="2708920"/>
            <a:ext cx="6131024" cy="2415585"/>
          </a:xfrm>
        </p:spPr>
        <p:txBody>
          <a:bodyPr>
            <a:normAutofit/>
          </a:bodyPr>
          <a:lstStyle/>
          <a:p>
            <a:r>
              <a:rPr lang="en-US" sz="2800" dirty="0"/>
              <a:t>Aspiring ESFRI projects + pathfinders</a:t>
            </a:r>
          </a:p>
          <a:p>
            <a:r>
              <a:rPr lang="en-US" sz="2800" dirty="0"/>
              <a:t>Other world-class research infrastructures</a:t>
            </a:r>
          </a:p>
          <a:p>
            <a:pPr lvl="1"/>
            <a:r>
              <a:rPr lang="en-US" dirty="0"/>
              <a:t>e.g. LOFAR, Euclid, LSST, Virgo</a:t>
            </a:r>
          </a:p>
          <a:p>
            <a:pPr marL="457200" lvl="1" indent="0">
              <a:buNone/>
            </a:pPr>
            <a:endParaRPr lang="en-US" sz="800" dirty="0"/>
          </a:p>
        </p:txBody>
      </p:sp>
      <p:sp>
        <p:nvSpPr>
          <p:cNvPr id="22" name="Date Placeholder 21"/>
          <p:cNvSpPr>
            <a:spLocks noGrp="1"/>
          </p:cNvSpPr>
          <p:nvPr>
            <p:ph type="dt" sz="half" idx="10"/>
          </p:nvPr>
        </p:nvSpPr>
        <p:spPr/>
        <p:txBody>
          <a:bodyPr/>
          <a:lstStyle/>
          <a:p>
            <a:r>
              <a:rPr lang="en-001"/>
              <a:t>29 May - 3 June 2017</a:t>
            </a:r>
            <a:endParaRPr lang="en-US"/>
          </a:p>
        </p:txBody>
      </p:sp>
      <p:sp>
        <p:nvSpPr>
          <p:cNvPr id="23" name="Footer Placeholder 22"/>
          <p:cNvSpPr>
            <a:spLocks noGrp="1"/>
          </p:cNvSpPr>
          <p:nvPr>
            <p:ph type="ftr" sz="quarter" idx="11"/>
          </p:nvPr>
        </p:nvSpPr>
        <p:spPr/>
        <p:txBody>
          <a:bodyPr/>
          <a:lstStyle/>
          <a:p>
            <a:r>
              <a:rPr lang="en-US"/>
              <a:t>The Labyrinth of the unexpected                                                       Giuseppe Cimò - cimo@jive.eu</a:t>
            </a:r>
          </a:p>
        </p:txBody>
      </p:sp>
      <p:sp>
        <p:nvSpPr>
          <p:cNvPr id="11" name="Content Placeholder 2"/>
          <p:cNvSpPr txBox="1">
            <a:spLocks/>
          </p:cNvSpPr>
          <p:nvPr/>
        </p:nvSpPr>
        <p:spPr>
          <a:xfrm>
            <a:off x="457200" y="1772816"/>
            <a:ext cx="8229600" cy="45835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Font typeface="Arial" panose="020B0604020202020204" pitchFamily="34" charset="0"/>
              <a:buChar char="•"/>
            </a:pPr>
            <a:r>
              <a:rPr lang="en-US" dirty="0"/>
              <a:t>Supporting the European Strategy Forum on Research Infrastructures (ESFRI)</a:t>
            </a:r>
          </a:p>
        </p:txBody>
      </p:sp>
      <p:sp>
        <p:nvSpPr>
          <p:cNvPr id="6" name="Rectangle 5"/>
          <p:cNvSpPr/>
          <p:nvPr/>
        </p:nvSpPr>
        <p:spPr>
          <a:xfrm>
            <a:off x="0" y="4759984"/>
            <a:ext cx="5508104" cy="1477328"/>
          </a:xfrm>
          <a:prstGeom prst="rect">
            <a:avLst/>
          </a:prstGeom>
        </p:spPr>
        <p:txBody>
          <a:bodyPr wrap="square">
            <a:spAutoFit/>
          </a:bodyPr>
          <a:lstStyle/>
          <a:p>
            <a:r>
              <a:rPr lang="en-US" dirty="0">
                <a:cs typeface="Arial" panose="020B0604020202020204" pitchFamily="34" charset="0"/>
              </a:rPr>
              <a:t>Together, the ESFRI projects – and their pathfinders – open new windows on the universe, significantly extending our observational capabilities across the electromagnetic spectrum, in addition to neutrino detectors and gravitational waves</a:t>
            </a:r>
          </a:p>
        </p:txBody>
      </p:sp>
    </p:spTree>
    <p:extLst>
      <p:ext uri="{BB962C8B-B14F-4D97-AF65-F5344CB8AC3E}">
        <p14:creationId xmlns:p14="http://schemas.microsoft.com/office/powerpoint/2010/main" val="510766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en-US" dirty="0"/>
              <a:t>addressing common challenges </a:t>
            </a:r>
            <a:br>
              <a:rPr lang="en-US" dirty="0"/>
            </a:br>
            <a:r>
              <a:rPr lang="en-US" sz="3100" dirty="0"/>
              <a:t>in astronomy and </a:t>
            </a:r>
            <a:r>
              <a:rPr lang="en-US" sz="3100" dirty="0" err="1"/>
              <a:t>astroparticle</a:t>
            </a:r>
            <a:r>
              <a:rPr lang="en-US" sz="3100" dirty="0"/>
              <a:t> physics</a:t>
            </a:r>
            <a:endParaRPr lang="en-US" dirty="0"/>
          </a:p>
        </p:txBody>
      </p:sp>
      <p:sp>
        <p:nvSpPr>
          <p:cNvPr id="3" name="Tartalom helye 2"/>
          <p:cNvSpPr>
            <a:spLocks noGrp="1"/>
          </p:cNvSpPr>
          <p:nvPr>
            <p:ph idx="1"/>
          </p:nvPr>
        </p:nvSpPr>
        <p:spPr>
          <a:xfrm>
            <a:off x="457200" y="2132856"/>
            <a:ext cx="5194920" cy="3993307"/>
          </a:xfrm>
        </p:spPr>
        <p:txBody>
          <a:bodyPr>
            <a:normAutofit fontScale="92500" lnSpcReduction="10000"/>
          </a:bodyPr>
          <a:lstStyle/>
          <a:p>
            <a:r>
              <a:rPr lang="en-US" b="1" i="1" dirty="0"/>
              <a:t>supporting </a:t>
            </a:r>
            <a:r>
              <a:rPr lang="en-US" dirty="0"/>
              <a:t>and </a:t>
            </a:r>
            <a:r>
              <a:rPr lang="en-US" b="1" i="1" dirty="0"/>
              <a:t>accelerating</a:t>
            </a:r>
            <a:r>
              <a:rPr lang="en-US" dirty="0"/>
              <a:t> the implementation of a new generation of observatories</a:t>
            </a:r>
          </a:p>
          <a:p>
            <a:r>
              <a:rPr lang="en-US" b="1" i="1" dirty="0"/>
              <a:t>enhancing performance</a:t>
            </a:r>
          </a:p>
          <a:p>
            <a:r>
              <a:rPr lang="en-US" dirty="0"/>
              <a:t>helping scientists to access data</a:t>
            </a:r>
          </a:p>
          <a:p>
            <a:pPr marL="457200" lvl="1" indent="0">
              <a:buNone/>
            </a:pPr>
            <a:r>
              <a:rPr lang="en-US" i="1" dirty="0"/>
              <a:t>ESFRIs interoperating as an integrated multi-λ, multi-messenger facility</a:t>
            </a:r>
          </a:p>
          <a:p>
            <a:pPr marL="457200" lvl="1" indent="0">
              <a:buNone/>
            </a:pPr>
            <a:endParaRPr lang="en-US" dirty="0"/>
          </a:p>
        </p:txBody>
      </p:sp>
      <p:pic>
        <p:nvPicPr>
          <p:cNvPr id="6" name="Picture 5" descr="iStock_000052965120_Double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2276872"/>
            <a:ext cx="3123706" cy="3888432"/>
          </a:xfrm>
          <a:prstGeom prst="rect">
            <a:avLst/>
          </a:prstGeom>
        </p:spPr>
      </p:pic>
      <p:sp>
        <p:nvSpPr>
          <p:cNvPr id="5" name="Date Placeholder 4"/>
          <p:cNvSpPr>
            <a:spLocks noGrp="1"/>
          </p:cNvSpPr>
          <p:nvPr>
            <p:ph type="dt" sz="half" idx="10"/>
          </p:nvPr>
        </p:nvSpPr>
        <p:spPr/>
        <p:txBody>
          <a:bodyPr/>
          <a:lstStyle/>
          <a:p>
            <a:r>
              <a:rPr lang="en-001"/>
              <a:t>29 May - 3 June 2017</a:t>
            </a:r>
            <a:endParaRPr lang="en-US"/>
          </a:p>
        </p:txBody>
      </p:sp>
      <p:sp>
        <p:nvSpPr>
          <p:cNvPr id="7" name="Footer Placeholder 6"/>
          <p:cNvSpPr>
            <a:spLocks noGrp="1"/>
          </p:cNvSpPr>
          <p:nvPr>
            <p:ph type="ftr" sz="quarter" idx="11"/>
          </p:nvPr>
        </p:nvSpPr>
        <p:spPr>
          <a:xfrm>
            <a:off x="3124200" y="6356350"/>
            <a:ext cx="6019800" cy="365125"/>
          </a:xfrm>
        </p:spPr>
        <p:txBody>
          <a:bodyPr/>
          <a:lstStyle/>
          <a:p>
            <a:r>
              <a:rPr lang="en-US"/>
              <a:t>The Labyrinth of the unexpected                                                       Giuseppe Cimò - cimo@jive.eu</a:t>
            </a:r>
            <a:endParaRPr lang="en-US" dirty="0"/>
          </a:p>
        </p:txBody>
      </p:sp>
    </p:spTree>
    <p:extLst>
      <p:ext uri="{BB962C8B-B14F-4D97-AF65-F5344CB8AC3E}">
        <p14:creationId xmlns:p14="http://schemas.microsoft.com/office/powerpoint/2010/main" val="1138976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t>
            </a:r>
            <a:r>
              <a:rPr lang="en-US" dirty="0" err="1"/>
              <a:t>λ</a:t>
            </a:r>
            <a:r>
              <a:rPr lang="en-US" dirty="0"/>
              <a:t>, multi-messenger </a:t>
            </a:r>
          </a:p>
        </p:txBody>
      </p:sp>
      <p:sp>
        <p:nvSpPr>
          <p:cNvPr id="3" name="Content Placeholder 2"/>
          <p:cNvSpPr>
            <a:spLocks noGrp="1"/>
          </p:cNvSpPr>
          <p:nvPr>
            <p:ph idx="1"/>
          </p:nvPr>
        </p:nvSpPr>
        <p:spPr/>
        <p:txBody>
          <a:bodyPr>
            <a:normAutofit fontScale="92500" lnSpcReduction="10000"/>
          </a:bodyPr>
          <a:lstStyle/>
          <a:p>
            <a:r>
              <a:rPr lang="en-US" dirty="0"/>
              <a:t>messengers: </a:t>
            </a:r>
            <a:r>
              <a:rPr lang="en-US" sz="2800" b="1" dirty="0">
                <a:solidFill>
                  <a:srgbClr val="C00000"/>
                </a:solidFill>
              </a:rPr>
              <a:t>photons, 𝝂, gravitational waves, VHE𝜸</a:t>
            </a:r>
          </a:p>
          <a:p>
            <a:r>
              <a:rPr lang="en-US" dirty="0"/>
              <a:t>multi-λ: </a:t>
            </a:r>
          </a:p>
          <a:p>
            <a:pPr marL="342900" lvl="1" indent="-342900">
              <a:buFont typeface="Arial" panose="020B0604020202020204" pitchFamily="34" charset="0"/>
              <a:buChar char="•"/>
            </a:pPr>
            <a:r>
              <a:rPr lang="en-US" sz="3200" dirty="0"/>
              <a:t>transient source astronomy</a:t>
            </a:r>
          </a:p>
          <a:p>
            <a:pPr marL="0" indent="0">
              <a:buNone/>
            </a:pPr>
            <a:r>
              <a:rPr lang="en-US" b="1" i="1" dirty="0">
                <a:solidFill>
                  <a:srgbClr val="C00000"/>
                </a:solidFill>
              </a:rPr>
              <a:t>To make it happen…</a:t>
            </a:r>
          </a:p>
          <a:p>
            <a:r>
              <a:rPr lang="en-US" dirty="0"/>
              <a:t>Cooperation, Interoperability, Open Data</a:t>
            </a:r>
          </a:p>
          <a:p>
            <a:r>
              <a:rPr lang="en-US" dirty="0"/>
              <a:t>Scalability – processing and analysis</a:t>
            </a:r>
          </a:p>
          <a:p>
            <a:r>
              <a:rPr lang="en-US" dirty="0"/>
              <a:t>Big Data, Data mining, Data Access</a:t>
            </a:r>
          </a:p>
          <a:p>
            <a:r>
              <a:rPr lang="en-US" dirty="0"/>
              <a:t>Streaming and timing</a:t>
            </a:r>
          </a:p>
          <a:p>
            <a:endParaRPr lang="en-US" dirty="0"/>
          </a:p>
        </p:txBody>
      </p:sp>
      <p:pic>
        <p:nvPicPr>
          <p:cNvPr id="6" name="Picture 5" descr="Screen Shot 2016-06-02 at 20.51.3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2564904"/>
            <a:ext cx="6804248" cy="333801"/>
          </a:xfrm>
          <a:prstGeom prst="rect">
            <a:avLst/>
          </a:prstGeom>
        </p:spPr>
      </p:pic>
      <p:sp>
        <p:nvSpPr>
          <p:cNvPr id="5" name="Date Placeholder 4"/>
          <p:cNvSpPr>
            <a:spLocks noGrp="1"/>
          </p:cNvSpPr>
          <p:nvPr>
            <p:ph type="dt" sz="half" idx="10"/>
          </p:nvPr>
        </p:nvSpPr>
        <p:spPr/>
        <p:txBody>
          <a:bodyPr/>
          <a:lstStyle/>
          <a:p>
            <a:r>
              <a:rPr lang="en-001"/>
              <a:t>29 May - 3 June 2017</a:t>
            </a:r>
            <a:endParaRPr lang="en-US"/>
          </a:p>
        </p:txBody>
      </p:sp>
      <p:sp>
        <p:nvSpPr>
          <p:cNvPr id="7" name="Footer Placeholder 6"/>
          <p:cNvSpPr>
            <a:spLocks noGrp="1"/>
          </p:cNvSpPr>
          <p:nvPr>
            <p:ph type="ftr" sz="quarter" idx="11"/>
          </p:nvPr>
        </p:nvSpPr>
        <p:spPr/>
        <p:txBody>
          <a:bodyPr/>
          <a:lstStyle/>
          <a:p>
            <a:r>
              <a:rPr lang="en-US"/>
              <a:t>The Labyrinth of the unexpected                                                       Giuseppe Cimò - cimo@jive.eu</a:t>
            </a:r>
          </a:p>
        </p:txBody>
      </p:sp>
    </p:spTree>
    <p:extLst>
      <p:ext uri="{BB962C8B-B14F-4D97-AF65-F5344CB8AC3E}">
        <p14:creationId xmlns:p14="http://schemas.microsoft.com/office/powerpoint/2010/main" val="2779553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6-02 at 08.24.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831" y="1988841"/>
            <a:ext cx="4444366" cy="2520280"/>
          </a:xfrm>
          <a:prstGeom prst="rect">
            <a:avLst/>
          </a:prstGeom>
        </p:spPr>
      </p:pic>
      <p:sp>
        <p:nvSpPr>
          <p:cNvPr id="2" name="Title 1"/>
          <p:cNvSpPr>
            <a:spLocks noGrp="1"/>
          </p:cNvSpPr>
          <p:nvPr>
            <p:ph type="title"/>
          </p:nvPr>
        </p:nvSpPr>
        <p:spPr/>
        <p:txBody>
          <a:bodyPr/>
          <a:lstStyle/>
          <a:p>
            <a:r>
              <a:rPr lang="en-US" dirty="0"/>
              <a:t>connections &amp; openness</a:t>
            </a:r>
          </a:p>
        </p:txBody>
      </p:sp>
      <p:sp>
        <p:nvSpPr>
          <p:cNvPr id="3" name="Content Placeholder 2"/>
          <p:cNvSpPr>
            <a:spLocks noGrp="1"/>
          </p:cNvSpPr>
          <p:nvPr>
            <p:ph idx="1"/>
          </p:nvPr>
        </p:nvSpPr>
        <p:spPr>
          <a:xfrm>
            <a:off x="107504" y="1988840"/>
            <a:ext cx="4968552" cy="4248472"/>
          </a:xfrm>
        </p:spPr>
        <p:txBody>
          <a:bodyPr>
            <a:normAutofit fontScale="77500" lnSpcReduction="20000"/>
          </a:bodyPr>
          <a:lstStyle/>
          <a:p>
            <a:r>
              <a:rPr lang="en-US" dirty="0"/>
              <a:t>connecting infrastructures: enhancing individual capabilities - necessary for science! </a:t>
            </a:r>
          </a:p>
          <a:p>
            <a:pPr lvl="1"/>
            <a:r>
              <a:rPr lang="en-US" i="1" dirty="0"/>
              <a:t>ICT: high speed data transport/timing</a:t>
            </a:r>
          </a:p>
          <a:p>
            <a:r>
              <a:rPr lang="en-US" dirty="0"/>
              <a:t>Embracing </a:t>
            </a:r>
            <a:r>
              <a:rPr lang="en-US" b="1" i="1" dirty="0"/>
              <a:t>Open Science, Open Access, Open Data</a:t>
            </a:r>
          </a:p>
          <a:p>
            <a:pPr lvl="1"/>
            <a:r>
              <a:rPr lang="en-US" dirty="0"/>
              <a:t>improve knowledge circulation</a:t>
            </a:r>
          </a:p>
          <a:p>
            <a:pPr lvl="1"/>
            <a:r>
              <a:rPr lang="en-US" dirty="0"/>
              <a:t>many challenges, many opportunities</a:t>
            </a:r>
          </a:p>
          <a:p>
            <a:r>
              <a:rPr lang="en-US" dirty="0"/>
              <a:t>Engage with society at large</a:t>
            </a:r>
          </a:p>
          <a:p>
            <a:pPr lvl="1"/>
            <a:r>
              <a:rPr lang="en-US" dirty="0"/>
              <a:t>Astro community, education, public</a:t>
            </a:r>
          </a:p>
        </p:txBody>
      </p:sp>
      <p:sp>
        <p:nvSpPr>
          <p:cNvPr id="6" name="Date Placeholder 5"/>
          <p:cNvSpPr>
            <a:spLocks noGrp="1"/>
          </p:cNvSpPr>
          <p:nvPr>
            <p:ph type="dt" sz="half" idx="10"/>
          </p:nvPr>
        </p:nvSpPr>
        <p:spPr/>
        <p:txBody>
          <a:bodyPr/>
          <a:lstStyle/>
          <a:p>
            <a:r>
              <a:rPr lang="en-001"/>
              <a:t>29 May - 3 June 2017</a:t>
            </a:r>
            <a:endParaRPr lang="en-US"/>
          </a:p>
        </p:txBody>
      </p:sp>
      <p:sp>
        <p:nvSpPr>
          <p:cNvPr id="7" name="Footer Placeholder 6"/>
          <p:cNvSpPr>
            <a:spLocks noGrp="1"/>
          </p:cNvSpPr>
          <p:nvPr>
            <p:ph type="ftr" sz="quarter" idx="11"/>
          </p:nvPr>
        </p:nvSpPr>
        <p:spPr/>
        <p:txBody>
          <a:bodyPr/>
          <a:lstStyle/>
          <a:p>
            <a:r>
              <a:rPr lang="en-US"/>
              <a:t>The Labyrinth of the unexpected                                                       Giuseppe Cimò - cimo@jive.eu</a:t>
            </a:r>
          </a:p>
        </p:txBody>
      </p:sp>
    </p:spTree>
    <p:extLst>
      <p:ext uri="{BB962C8B-B14F-4D97-AF65-F5344CB8AC3E}">
        <p14:creationId xmlns:p14="http://schemas.microsoft.com/office/powerpoint/2010/main" val="4282489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6-02 at 08.25.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1340768"/>
            <a:ext cx="5670284" cy="4876259"/>
          </a:xfrm>
          <a:prstGeom prst="rect">
            <a:avLst/>
          </a:prstGeom>
        </p:spPr>
      </p:pic>
      <p:sp>
        <p:nvSpPr>
          <p:cNvPr id="8" name="Rectangle 7"/>
          <p:cNvSpPr/>
          <p:nvPr/>
        </p:nvSpPr>
        <p:spPr>
          <a:xfrm>
            <a:off x="5148064" y="5157192"/>
            <a:ext cx="2736304" cy="923330"/>
          </a:xfrm>
          <a:prstGeom prst="rect">
            <a:avLst/>
          </a:prstGeom>
        </p:spPr>
        <p:txBody>
          <a:bodyPr wrap="square">
            <a:spAutoFit/>
          </a:bodyPr>
          <a:lstStyle/>
          <a:p>
            <a:r>
              <a:rPr lang="en-US" b="1" dirty="0"/>
              <a:t>OBELICS: </a:t>
            </a:r>
            <a:r>
              <a:rPr lang="en-US" b="1" i="1" dirty="0" err="1"/>
              <a:t>OB</a:t>
            </a:r>
            <a:r>
              <a:rPr lang="en-US" i="1" dirty="0" err="1"/>
              <a:t>servatory</a:t>
            </a:r>
            <a:r>
              <a:rPr lang="en-US" i="1" dirty="0"/>
              <a:t> </a:t>
            </a:r>
            <a:r>
              <a:rPr lang="en-US" b="1" i="1" dirty="0"/>
              <a:t>E</a:t>
            </a:r>
            <a:r>
              <a:rPr lang="en-US" i="1" dirty="0"/>
              <a:t>-environments </a:t>
            </a:r>
            <a:r>
              <a:rPr lang="en-US" b="1" i="1" dirty="0" err="1"/>
              <a:t>LI</a:t>
            </a:r>
            <a:r>
              <a:rPr lang="en-US" i="1" dirty="0" err="1"/>
              <a:t>nked</a:t>
            </a:r>
            <a:r>
              <a:rPr lang="en-US" i="1" dirty="0"/>
              <a:t> by common </a:t>
            </a:r>
            <a:r>
              <a:rPr lang="en-US" b="1" i="1" dirty="0" err="1"/>
              <a:t>C</a:t>
            </a:r>
            <a:r>
              <a:rPr lang="en-US" i="1" dirty="0" err="1"/>
              <a:t>hallenge</a:t>
            </a:r>
            <a:r>
              <a:rPr lang="en-US" b="1" i="1" dirty="0" err="1"/>
              <a:t>S</a:t>
            </a:r>
            <a:endParaRPr lang="en-US" i="1" dirty="0"/>
          </a:p>
        </p:txBody>
      </p:sp>
      <p:sp>
        <p:nvSpPr>
          <p:cNvPr id="9" name="Rectangle 8"/>
          <p:cNvSpPr/>
          <p:nvPr/>
        </p:nvSpPr>
        <p:spPr>
          <a:xfrm>
            <a:off x="539552" y="4797152"/>
            <a:ext cx="2232248" cy="923330"/>
          </a:xfrm>
          <a:prstGeom prst="rect">
            <a:avLst/>
          </a:prstGeom>
        </p:spPr>
        <p:txBody>
          <a:bodyPr wrap="square">
            <a:spAutoFit/>
          </a:bodyPr>
          <a:lstStyle/>
          <a:p>
            <a:r>
              <a:rPr lang="en-US" b="1" dirty="0"/>
              <a:t>DADI </a:t>
            </a:r>
            <a:r>
              <a:rPr lang="en-US" dirty="0"/>
              <a:t>: </a:t>
            </a:r>
            <a:r>
              <a:rPr lang="en-US" b="1" i="1" dirty="0"/>
              <a:t>D</a:t>
            </a:r>
            <a:r>
              <a:rPr lang="en-US" i="1" dirty="0"/>
              <a:t>ata </a:t>
            </a:r>
            <a:r>
              <a:rPr lang="en-US" b="1" i="1" dirty="0"/>
              <a:t>A</a:t>
            </a:r>
            <a:r>
              <a:rPr lang="en-US" i="1" dirty="0"/>
              <a:t>ccess, </a:t>
            </a:r>
            <a:r>
              <a:rPr lang="en-US" b="1" i="1" dirty="0"/>
              <a:t>D</a:t>
            </a:r>
            <a:r>
              <a:rPr lang="en-US" i="1" dirty="0"/>
              <a:t>iscovery and </a:t>
            </a:r>
            <a:r>
              <a:rPr lang="en-US" b="1" i="1" dirty="0"/>
              <a:t>I</a:t>
            </a:r>
            <a:r>
              <a:rPr lang="en-US" i="1" dirty="0"/>
              <a:t>nteroperability</a:t>
            </a:r>
          </a:p>
        </p:txBody>
      </p:sp>
      <p:sp>
        <p:nvSpPr>
          <p:cNvPr id="10" name="Rectangle 9"/>
          <p:cNvSpPr/>
          <p:nvPr/>
        </p:nvSpPr>
        <p:spPr>
          <a:xfrm>
            <a:off x="539552" y="908720"/>
            <a:ext cx="3240360" cy="1046440"/>
          </a:xfrm>
          <a:prstGeom prst="rect">
            <a:avLst/>
          </a:prstGeom>
        </p:spPr>
        <p:txBody>
          <a:bodyPr wrap="square">
            <a:spAutoFit/>
          </a:bodyPr>
          <a:lstStyle/>
          <a:p>
            <a:r>
              <a:rPr lang="en-US" sz="2000" b="1" dirty="0"/>
              <a:t>CLEOPATRA:</a:t>
            </a:r>
            <a:r>
              <a:rPr lang="en-US" b="1" dirty="0"/>
              <a:t> </a:t>
            </a:r>
            <a:r>
              <a:rPr lang="en-US" sz="1400" b="1" i="1" dirty="0"/>
              <a:t>C</a:t>
            </a:r>
            <a:r>
              <a:rPr lang="en-US" sz="1400" i="1" dirty="0"/>
              <a:t>onnecting </a:t>
            </a:r>
            <a:r>
              <a:rPr lang="en-US" sz="1400" b="1" i="1" dirty="0"/>
              <a:t>L</a:t>
            </a:r>
            <a:r>
              <a:rPr lang="en-US" sz="1400" i="1" dirty="0"/>
              <a:t>ocations of </a:t>
            </a:r>
            <a:r>
              <a:rPr lang="en-US" sz="1400" b="1" i="1" dirty="0"/>
              <a:t>E</a:t>
            </a:r>
            <a:r>
              <a:rPr lang="en-US" sz="1400" i="1" dirty="0"/>
              <a:t>SFRI </a:t>
            </a:r>
            <a:r>
              <a:rPr lang="en-US" sz="1400" b="1" i="1" dirty="0"/>
              <a:t>O</a:t>
            </a:r>
            <a:r>
              <a:rPr lang="en-US" sz="1400" i="1" dirty="0"/>
              <a:t>bservatories and </a:t>
            </a:r>
            <a:r>
              <a:rPr lang="en-US" sz="1400" b="1" i="1" dirty="0"/>
              <a:t>P</a:t>
            </a:r>
            <a:r>
              <a:rPr lang="en-US" sz="1400" i="1" dirty="0"/>
              <a:t>artners in </a:t>
            </a:r>
            <a:r>
              <a:rPr lang="en-US" sz="1400" b="1" i="1" dirty="0"/>
              <a:t>A</a:t>
            </a:r>
            <a:r>
              <a:rPr lang="en-US" sz="1400" i="1" dirty="0"/>
              <a:t>stronomy for </a:t>
            </a:r>
            <a:r>
              <a:rPr lang="en-US" sz="1400" b="1" i="1" dirty="0"/>
              <a:t>T</a:t>
            </a:r>
            <a:r>
              <a:rPr lang="en-US" sz="1400" i="1" dirty="0"/>
              <a:t>iming </a:t>
            </a:r>
          </a:p>
          <a:p>
            <a:r>
              <a:rPr lang="en-US" sz="1400" i="1" dirty="0"/>
              <a:t>and </a:t>
            </a:r>
            <a:r>
              <a:rPr lang="en-US" sz="1400" b="1" i="1" dirty="0"/>
              <a:t>R</a:t>
            </a:r>
            <a:r>
              <a:rPr lang="en-US" sz="1400" i="1" dirty="0"/>
              <a:t>eal time </a:t>
            </a:r>
            <a:r>
              <a:rPr lang="en-US" sz="1400" b="1" i="1" dirty="0"/>
              <a:t>A</a:t>
            </a:r>
            <a:r>
              <a:rPr lang="en-US" sz="1400" i="1" dirty="0"/>
              <a:t>lerts) </a:t>
            </a:r>
          </a:p>
        </p:txBody>
      </p:sp>
      <p:sp>
        <p:nvSpPr>
          <p:cNvPr id="11" name="Rectangle 10"/>
          <p:cNvSpPr/>
          <p:nvPr/>
        </p:nvSpPr>
        <p:spPr>
          <a:xfrm>
            <a:off x="7020272" y="3717032"/>
            <a:ext cx="2195736" cy="923330"/>
          </a:xfrm>
          <a:prstGeom prst="rect">
            <a:avLst/>
          </a:prstGeom>
        </p:spPr>
        <p:txBody>
          <a:bodyPr wrap="square">
            <a:spAutoFit/>
          </a:bodyPr>
          <a:lstStyle/>
          <a:p>
            <a:r>
              <a:rPr lang="en-US" b="1" dirty="0"/>
              <a:t>DECS: </a:t>
            </a:r>
            <a:r>
              <a:rPr lang="en-US" b="1" i="1" dirty="0" err="1"/>
              <a:t>D</a:t>
            </a:r>
            <a:r>
              <a:rPr lang="en-US" i="1" dirty="0" err="1"/>
              <a:t>isseminaton</a:t>
            </a:r>
            <a:r>
              <a:rPr lang="en-US" i="1" dirty="0"/>
              <a:t>, </a:t>
            </a:r>
            <a:r>
              <a:rPr lang="en-US" b="1" i="1" dirty="0"/>
              <a:t>E</a:t>
            </a:r>
            <a:r>
              <a:rPr lang="en-US" i="1" dirty="0"/>
              <a:t>ngagement and </a:t>
            </a:r>
            <a:r>
              <a:rPr lang="en-US" b="1" i="1" dirty="0"/>
              <a:t>C</a:t>
            </a:r>
            <a:r>
              <a:rPr lang="en-US" i="1" dirty="0"/>
              <a:t>itizen </a:t>
            </a:r>
            <a:r>
              <a:rPr lang="en-US" b="1" i="1" dirty="0"/>
              <a:t>S</a:t>
            </a:r>
            <a:r>
              <a:rPr lang="en-US" i="1" dirty="0"/>
              <a:t>cience</a:t>
            </a:r>
          </a:p>
        </p:txBody>
      </p:sp>
      <p:sp>
        <p:nvSpPr>
          <p:cNvPr id="12" name="Rectangle 11"/>
          <p:cNvSpPr/>
          <p:nvPr/>
        </p:nvSpPr>
        <p:spPr>
          <a:xfrm>
            <a:off x="6516216" y="1700808"/>
            <a:ext cx="1471714" cy="369332"/>
          </a:xfrm>
          <a:prstGeom prst="rect">
            <a:avLst/>
          </a:prstGeom>
        </p:spPr>
        <p:txBody>
          <a:bodyPr wrap="none">
            <a:spAutoFit/>
          </a:bodyPr>
          <a:lstStyle/>
          <a:p>
            <a:r>
              <a:rPr lang="en-US" b="1" dirty="0"/>
              <a:t>Management</a:t>
            </a:r>
            <a:endParaRPr lang="en-US" dirty="0"/>
          </a:p>
        </p:txBody>
      </p:sp>
      <p:sp>
        <p:nvSpPr>
          <p:cNvPr id="2" name="Date Placeholder 1"/>
          <p:cNvSpPr>
            <a:spLocks noGrp="1"/>
          </p:cNvSpPr>
          <p:nvPr>
            <p:ph type="dt" sz="half" idx="10"/>
          </p:nvPr>
        </p:nvSpPr>
        <p:spPr/>
        <p:txBody>
          <a:bodyPr/>
          <a:lstStyle/>
          <a:p>
            <a:r>
              <a:rPr lang="en-001"/>
              <a:t>29 May - 3 June 2017</a:t>
            </a:r>
            <a:endParaRPr lang="en-US"/>
          </a:p>
        </p:txBody>
      </p:sp>
      <p:sp>
        <p:nvSpPr>
          <p:cNvPr id="3" name="Footer Placeholder 2"/>
          <p:cNvSpPr>
            <a:spLocks noGrp="1"/>
          </p:cNvSpPr>
          <p:nvPr>
            <p:ph type="ftr" sz="quarter" idx="11"/>
          </p:nvPr>
        </p:nvSpPr>
        <p:spPr/>
        <p:txBody>
          <a:bodyPr/>
          <a:lstStyle/>
          <a:p>
            <a:r>
              <a:rPr lang="en-US"/>
              <a:t>The Labyrinth of the unexpected                                                       Giuseppe Cimò - cimo@jive.eu</a:t>
            </a:r>
          </a:p>
        </p:txBody>
      </p:sp>
    </p:spTree>
    <p:extLst>
      <p:ext uri="{BB962C8B-B14F-4D97-AF65-F5344CB8AC3E}">
        <p14:creationId xmlns:p14="http://schemas.microsoft.com/office/powerpoint/2010/main" val="145646755"/>
      </p:ext>
    </p:extLst>
  </p:cSld>
  <p:clrMapOvr>
    <a:masterClrMapping/>
  </p:clrMapOvr>
</p:sld>
</file>

<file path=ppt/theme/theme1.xml><?xml version="1.0" encoding="utf-8"?>
<a:theme xmlns:a="http://schemas.openxmlformats.org/drawingml/2006/main" name="Asterics_eu_de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Asterics_eu_def.potx</Template>
  <TotalTime>8315</TotalTime>
  <Words>1958</Words>
  <Application>Microsoft Office PowerPoint</Application>
  <PresentationFormat>On-screen Show (4:3)</PresentationFormat>
  <Paragraphs>294</Paragraphs>
  <Slides>26</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ArialMT</vt:lpstr>
      <vt:lpstr>Calibri</vt:lpstr>
      <vt:lpstr>Calibri-Bold</vt:lpstr>
      <vt:lpstr>Calibri-Italic</vt:lpstr>
      <vt:lpstr>Century Gothic</vt:lpstr>
      <vt:lpstr>CenturyGothic</vt:lpstr>
      <vt:lpstr>CenturyGothic-Bold</vt:lpstr>
      <vt:lpstr>Corbel</vt:lpstr>
      <vt:lpstr>Mangal</vt:lpstr>
      <vt:lpstr>Wingdings</vt:lpstr>
      <vt:lpstr>Asterics_eu_def</vt:lpstr>
      <vt:lpstr>ASTERICS Connecting multi-messenger astrophysics</vt:lpstr>
      <vt:lpstr>what is ASTERICS? Astronomy ESFRI &amp; Research Infrastructure Cluster  </vt:lpstr>
      <vt:lpstr>concept and approach</vt:lpstr>
      <vt:lpstr>PowerPoint Presentation</vt:lpstr>
      <vt:lpstr>concept and approach</vt:lpstr>
      <vt:lpstr>addressing common challenges  in astronomy and astroparticle physics</vt:lpstr>
      <vt:lpstr>multi-λ, multi-messenger </vt:lpstr>
      <vt:lpstr>connections &amp; openness</vt:lpstr>
      <vt:lpstr>PowerPoint Presentation</vt:lpstr>
      <vt:lpstr>Challenges</vt:lpstr>
      <vt:lpstr>PowerPoint Presentation</vt:lpstr>
      <vt:lpstr>PowerPoint Presentation</vt:lpstr>
      <vt:lpstr>Data Access Virtual Observatory</vt:lpstr>
      <vt:lpstr>Virtual Observatory</vt:lpstr>
      <vt:lpstr>Virtual Observatory</vt:lpstr>
      <vt:lpstr>ASTERICS connections: gravitational waves</vt:lpstr>
      <vt:lpstr>PowerPoint Presentation</vt:lpstr>
      <vt:lpstr>multi-messenger timing and synchronisation</vt:lpstr>
      <vt:lpstr>PowerPoint Presentation</vt:lpstr>
      <vt:lpstr>PowerPoint Presentation</vt:lpstr>
      <vt:lpstr>Open Science</vt:lpstr>
      <vt:lpstr>Citizen Science</vt:lpstr>
      <vt:lpstr>Citizen Science</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Giuseppe Cimo</dc:creator>
  <cp:lastModifiedBy>guest</cp:lastModifiedBy>
  <cp:revision>126</cp:revision>
  <cp:lastPrinted>2016-06-08T15:09:18Z</cp:lastPrinted>
  <dcterms:created xsi:type="dcterms:W3CDTF">2015-06-13T09:04:23Z</dcterms:created>
  <dcterms:modified xsi:type="dcterms:W3CDTF">2017-07-11T14:16:41Z</dcterms:modified>
</cp:coreProperties>
</file>