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76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2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36FB1-8458-4A81-9FCE-E6EB27618602}" type="datetimeFigureOut">
              <a:rPr lang="en-US" smtClean="0"/>
              <a:t>7/11/2017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3951D-A577-42A4-BA3F-63C36802A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96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1F18D-F05E-47DD-8133-946B9A184440}" type="datetime1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1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38A7F-2A4F-462F-A213-2C0759FFCC78}" type="datetime1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0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52736"/>
            <a:ext cx="2057400" cy="50734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52736"/>
            <a:ext cx="6019800" cy="50734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EA7DA-B271-48ED-A164-890165104392}" type="datetime1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4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0DB5D-2964-4B8C-859D-B6457B16DB3A}" type="datetime1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2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E26E-63C9-4500-A7B0-CBEBC4293308}" type="datetime1">
              <a:rPr lang="en-US" smtClean="0"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18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4038600" cy="41373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8840"/>
            <a:ext cx="4038600" cy="41373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6974-4AA1-4803-AC2C-C334C8D27CF4}" type="datetime1">
              <a:rPr lang="en-US" smtClean="0"/>
              <a:t>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9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98884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708920"/>
            <a:ext cx="4040188" cy="341724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198884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708919"/>
            <a:ext cx="4041775" cy="341724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85FF3-BE1A-4B7F-8668-D1630C3DDA60}" type="datetime1">
              <a:rPr lang="en-US" smtClean="0"/>
              <a:t>7/11/2017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17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D5FE-8997-422A-867C-D8DE57D3106F}" type="datetime1">
              <a:rPr lang="en-US" smtClean="0"/>
              <a:t>7/11/2017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47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3238-F08D-4A06-80DA-2DF4D987090E}" type="datetime1">
              <a:rPr lang="en-US" smtClean="0"/>
              <a:t>7/11/2017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12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24744"/>
            <a:ext cx="5111750" cy="50014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3008313" cy="3705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2C2A-43D7-40ED-B6B5-D9EBF88CA425}" type="datetime1">
              <a:rPr lang="en-US" smtClean="0"/>
              <a:t>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1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80727"/>
            <a:ext cx="5486400" cy="374684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C013F-FB13-4B04-9D76-92610EECEC9A}" type="datetime1">
              <a:rPr lang="en-US" smtClean="0"/>
              <a:t>7/11/2017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03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0" y="6381328"/>
            <a:ext cx="9144000" cy="360040"/>
          </a:xfrm>
          <a:prstGeom prst="rect">
            <a:avLst/>
          </a:prstGeom>
          <a:solidFill>
            <a:srgbClr val="C3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8840"/>
            <a:ext cx="8229600" cy="4137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443930E-B9FE-452B-8BA3-5D8C324E38D7}" type="datetime1">
              <a:rPr lang="en-US" smtClean="0"/>
              <a:pPr/>
              <a:t>7/11/2017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74B269A-82B5-4A44-BF6B-85C5902E58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Kép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968529" cy="684042"/>
          </a:xfrm>
          <a:prstGeom prst="rect">
            <a:avLst/>
          </a:prstGeom>
        </p:spPr>
      </p:pic>
      <p:pic>
        <p:nvPicPr>
          <p:cNvPr id="8" name="Kép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7956376" y="332656"/>
            <a:ext cx="720080" cy="476686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3995936" y="345681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smtClean="0">
                <a:solidFill>
                  <a:schemeClr val="bg1">
                    <a:lumMod val="50000"/>
                  </a:schemeClr>
                </a:solidFill>
              </a:rPr>
              <a:t>Astronomy ESFRI &amp; Research Infrastructure Cluster</a:t>
            </a:r>
          </a:p>
          <a:p>
            <a:pPr algn="r"/>
            <a:r>
              <a:rPr lang="en-US" sz="1200" i="1" smtClean="0">
                <a:solidFill>
                  <a:schemeClr val="bg1">
                    <a:lumMod val="50000"/>
                  </a:schemeClr>
                </a:solidFill>
              </a:rPr>
              <a:t> ASTERICS - 653477</a:t>
            </a:r>
          </a:p>
        </p:txBody>
      </p:sp>
    </p:spTree>
    <p:extLst>
      <p:ext uri="{BB962C8B-B14F-4D97-AF65-F5344CB8AC3E}">
        <p14:creationId xmlns:p14="http://schemas.microsoft.com/office/powerpoint/2010/main" val="85971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C32128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Connecting multi-messenger astrophysics R&amp;D in ASTERICS and nanosecond timing in normal life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39552" y="4437112"/>
            <a:ext cx="8172400" cy="17526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Mark Allen</a:t>
            </a:r>
            <a:r>
              <a:rPr lang="en-US" baseline="30000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ollowed by  Peter Jansweijer</a:t>
            </a:r>
            <a:r>
              <a:rPr lang="en-US" baseline="30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i="1" baseline="30000" dirty="0" smtClean="0"/>
              <a:t>1</a:t>
            </a:r>
            <a:r>
              <a:rPr lang="en-US" i="1" dirty="0" smtClean="0"/>
              <a:t>Observatoire </a:t>
            </a:r>
            <a:r>
              <a:rPr lang="en-US" i="1" dirty="0" err="1"/>
              <a:t>astronomique</a:t>
            </a:r>
            <a:r>
              <a:rPr lang="en-US" i="1" dirty="0"/>
              <a:t> de Strasbourg, </a:t>
            </a:r>
            <a:r>
              <a:rPr lang="en-US" i="1" dirty="0" err="1"/>
              <a:t>Université</a:t>
            </a:r>
            <a:r>
              <a:rPr lang="en-US" i="1" dirty="0"/>
              <a:t> de Strasbourg, </a:t>
            </a:r>
            <a:r>
              <a:rPr lang="en-US" i="1" dirty="0" smtClean="0"/>
              <a:t>CNRS, FRANCE</a:t>
            </a:r>
          </a:p>
          <a:p>
            <a:pPr algn="l"/>
            <a:r>
              <a:rPr lang="en-US" i="1" baseline="30000" dirty="0" smtClean="0"/>
              <a:t>2</a:t>
            </a:r>
            <a:r>
              <a:rPr lang="en-US" i="1" dirty="0" smtClean="0"/>
              <a:t>Nikhef, Amsterdam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22505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Astronomy ESFRI &amp; Research Infrastructure Cluster</a:t>
            </a:r>
            <a:endParaRPr lang="hu-HU"/>
          </a:p>
        </p:txBody>
      </p:sp>
      <p:pic>
        <p:nvPicPr>
          <p:cNvPr id="4" name="Picture 3" descr="SKA telescope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4752984" cy="4798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5085184"/>
            <a:ext cx="1705642" cy="1099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0072" y="1340768"/>
            <a:ext cx="381642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SKA-LOW, Australia</a:t>
            </a:r>
          </a:p>
          <a:p>
            <a:r>
              <a:rPr lang="en-US" dirty="0" smtClean="0"/>
              <a:t>Phase 1: 130,000 dipoles over 80 km</a:t>
            </a:r>
          </a:p>
          <a:p>
            <a:r>
              <a:rPr lang="en-US" dirty="0" smtClean="0"/>
              <a:t>Phase 2: 500,000 dipoles over 250 km</a:t>
            </a:r>
          </a:p>
          <a:p>
            <a:endParaRPr lang="en-US" sz="2000" dirty="0"/>
          </a:p>
          <a:p>
            <a:r>
              <a:rPr lang="en-US" sz="2000" b="1" i="1" dirty="0" smtClean="0"/>
              <a:t>SKA-MID, South Africa</a:t>
            </a:r>
          </a:p>
          <a:p>
            <a:r>
              <a:rPr lang="en-US" dirty="0" smtClean="0"/>
              <a:t>Phase 1: 200 dishes over 150 km</a:t>
            </a:r>
          </a:p>
          <a:p>
            <a:r>
              <a:rPr lang="en-US" dirty="0" smtClean="0"/>
              <a:t>Phase 2: 2500 dishes over 3500 km</a:t>
            </a:r>
          </a:p>
          <a:p>
            <a:endParaRPr lang="en-US" dirty="0"/>
          </a:p>
          <a:p>
            <a:r>
              <a:rPr lang="en-US" dirty="0" smtClean="0"/>
              <a:t>Phase 1 </a:t>
            </a:r>
            <a:r>
              <a:rPr lang="en-US" i="1" dirty="0" smtClean="0"/>
              <a:t>(2018-2023)</a:t>
            </a:r>
          </a:p>
          <a:p>
            <a:r>
              <a:rPr lang="en-US" dirty="0" smtClean="0"/>
              <a:t>Phase 2 </a:t>
            </a:r>
            <a:r>
              <a:rPr lang="en-US" i="1" dirty="0" smtClean="0"/>
              <a:t>(2025-2033)</a:t>
            </a:r>
          </a:p>
          <a:p>
            <a:endParaRPr lang="en-US" dirty="0"/>
          </a:p>
          <a:p>
            <a:r>
              <a:rPr lang="en-US" sz="2400" b="1" i="1" dirty="0" smtClean="0">
                <a:solidFill>
                  <a:srgbClr val="C00000"/>
                </a:solidFill>
              </a:rPr>
              <a:t>Challenges </a:t>
            </a:r>
            <a:r>
              <a:rPr lang="en-US" sz="2400" b="1" i="1" dirty="0">
                <a:solidFill>
                  <a:srgbClr val="C00000"/>
                </a:solidFill>
              </a:rPr>
              <a:t>e</a:t>
            </a:r>
            <a:r>
              <a:rPr lang="en-US" sz="2400" b="1" i="1" dirty="0" smtClean="0">
                <a:solidFill>
                  <a:srgbClr val="C00000"/>
                </a:solidFill>
              </a:rPr>
              <a:t>verything…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5656" y="332656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SKA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024857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Astronomy ESFRI &amp; Research Infrastructure Cluster</a:t>
            </a:r>
            <a:endParaRPr lang="hu-HU"/>
          </a:p>
        </p:txBody>
      </p:sp>
      <p:pic>
        <p:nvPicPr>
          <p:cNvPr id="3" name="Picture 2" descr="e-elt-1_20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5291405" cy="3526225"/>
          </a:xfrm>
          <a:prstGeom prst="rect">
            <a:avLst/>
          </a:prstGeom>
        </p:spPr>
      </p:pic>
      <p:pic>
        <p:nvPicPr>
          <p:cNvPr id="4" name="Picture 3" descr="ESO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941168"/>
            <a:ext cx="730493" cy="953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508518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39m European-Extremely Large Telescope First Light targeted for late 2024</a:t>
            </a:r>
            <a:endParaRPr lang="en-US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476672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E-ELT</a:t>
            </a:r>
            <a:endParaRPr lang="en-US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24128" y="1700808"/>
            <a:ext cx="360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General purpose </a:t>
            </a:r>
            <a:r>
              <a:rPr lang="en-US" sz="2400" b="1" i="1" dirty="0" smtClean="0"/>
              <a:t>optical</a:t>
            </a:r>
            <a:r>
              <a:rPr lang="en-US" sz="2400" b="1" i="1" dirty="0"/>
              <a:t>/infrared </a:t>
            </a:r>
            <a:r>
              <a:rPr lang="en-US" sz="2400" b="1" i="1" dirty="0" smtClean="0"/>
              <a:t>telescope</a:t>
            </a:r>
            <a:endParaRPr lang="en-US" sz="2400" b="1" i="1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Several scientific instruments (fast switching)</a:t>
            </a:r>
          </a:p>
          <a:p>
            <a:endParaRPr lang="en-US" dirty="0"/>
          </a:p>
          <a:p>
            <a:r>
              <a:rPr lang="en-US" sz="2400" b="1" i="1" dirty="0"/>
              <a:t>S</a:t>
            </a:r>
            <a:r>
              <a:rPr lang="en-US" sz="2400" b="1" i="1" dirty="0" smtClean="0"/>
              <a:t>cience </a:t>
            </a:r>
            <a:r>
              <a:rPr lang="en-US" sz="2400" b="1" i="1" dirty="0"/>
              <a:t>areas </a:t>
            </a:r>
            <a:r>
              <a:rPr lang="en-US" sz="2400" b="1" i="1" dirty="0" smtClean="0"/>
              <a:t>include: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 </a:t>
            </a:r>
            <a:r>
              <a:rPr lang="en-US" dirty="0"/>
              <a:t>redshift </a:t>
            </a:r>
            <a:r>
              <a:rPr lang="en-US" dirty="0" smtClean="0"/>
              <a:t>galaxies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star formation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/>
              <a:t>e</a:t>
            </a:r>
            <a:r>
              <a:rPr lang="en-US" dirty="0" err="1" smtClean="0"/>
              <a:t>xoplanets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protoplanetary</a:t>
            </a:r>
            <a:r>
              <a:rPr lang="en-US" dirty="0" smtClean="0"/>
              <a:t>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504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Astronomy ESFRI &amp; Research Infrastructure Cluster</a:t>
            </a:r>
            <a:endParaRPr lang="hu-HU"/>
          </a:p>
        </p:txBody>
      </p:sp>
      <p:grpSp>
        <p:nvGrpSpPr>
          <p:cNvPr id="13" name="Group 12"/>
          <p:cNvGrpSpPr/>
          <p:nvPr/>
        </p:nvGrpSpPr>
        <p:grpSpPr>
          <a:xfrm>
            <a:off x="467544" y="3501008"/>
            <a:ext cx="8203108" cy="2159000"/>
            <a:chOff x="467544" y="3501008"/>
            <a:chExt cx="8203108" cy="2159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544" y="3501008"/>
              <a:ext cx="2159000" cy="2159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7704" y="5301208"/>
              <a:ext cx="660400" cy="2921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763688" y="3573016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</a:rPr>
                <a:t>Euclid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5816" y="3501008"/>
              <a:ext cx="2755900" cy="21548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0152" y="3501008"/>
              <a:ext cx="2730500" cy="212940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4168" y="3573016"/>
              <a:ext cx="1029561" cy="28803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427984" y="3573016"/>
              <a:ext cx="11797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dirty="0" smtClean="0">
                  <a:solidFill>
                    <a:schemeClr val="bg1"/>
                  </a:solidFill>
                </a:rPr>
                <a:t>EGO/Virgo</a:t>
              </a:r>
              <a:endParaRPr lang="en-US" dirty="0"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457200" y="76470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World class facilities and ESFRI pathfinders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7544" y="2204864"/>
            <a:ext cx="8147248" cy="12961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Connecting real facilities now as path to connected future facilities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98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Astronomy ESFRI &amp; Research Infrastructure Cluster</a:t>
            </a:r>
            <a:endParaRPr lang="hu-HU" dirty="0"/>
          </a:p>
        </p:txBody>
      </p:sp>
      <p:pic>
        <p:nvPicPr>
          <p:cNvPr id="5" name="Picture 4" descr="Screen Shot 2016-06-02 at 08.25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0768"/>
            <a:ext cx="5670284" cy="48762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48064" y="5157192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OBELICS: </a:t>
            </a:r>
            <a:r>
              <a:rPr lang="en-US" b="1" i="1" dirty="0" err="1" smtClean="0"/>
              <a:t>OB</a:t>
            </a:r>
            <a:r>
              <a:rPr lang="en-US" i="1" dirty="0" err="1" smtClean="0"/>
              <a:t>servatory</a:t>
            </a:r>
            <a:r>
              <a:rPr lang="en-US" i="1" dirty="0" smtClean="0"/>
              <a:t> </a:t>
            </a:r>
            <a:r>
              <a:rPr lang="en-US" b="1" i="1" dirty="0"/>
              <a:t>E</a:t>
            </a:r>
            <a:r>
              <a:rPr lang="en-US" i="1" dirty="0"/>
              <a:t>-environments </a:t>
            </a:r>
            <a:r>
              <a:rPr lang="en-US" b="1" i="1" dirty="0" err="1"/>
              <a:t>LI</a:t>
            </a:r>
            <a:r>
              <a:rPr lang="en-US" i="1" dirty="0" err="1"/>
              <a:t>nked</a:t>
            </a:r>
            <a:r>
              <a:rPr lang="en-US" i="1" dirty="0"/>
              <a:t> by common </a:t>
            </a:r>
            <a:r>
              <a:rPr lang="en-US" b="1" i="1" dirty="0" err="1" smtClean="0"/>
              <a:t>C</a:t>
            </a:r>
            <a:r>
              <a:rPr lang="en-US" i="1" dirty="0" err="1" smtClean="0"/>
              <a:t>hallenge</a:t>
            </a:r>
            <a:r>
              <a:rPr lang="en-US" b="1" i="1" dirty="0" err="1" smtClean="0"/>
              <a:t>S</a:t>
            </a: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539552" y="4797152"/>
            <a:ext cx="2232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DADI </a:t>
            </a:r>
            <a:r>
              <a:rPr lang="en-US" dirty="0" smtClean="0"/>
              <a:t>: </a:t>
            </a:r>
            <a:r>
              <a:rPr lang="en-US" b="1" i="1" dirty="0" smtClean="0"/>
              <a:t>D</a:t>
            </a:r>
            <a:r>
              <a:rPr lang="en-US" i="1" dirty="0" smtClean="0"/>
              <a:t>ata </a:t>
            </a:r>
            <a:r>
              <a:rPr lang="en-US" b="1" i="1" dirty="0"/>
              <a:t>A</a:t>
            </a:r>
            <a:r>
              <a:rPr lang="en-US" i="1" dirty="0"/>
              <a:t>ccess, </a:t>
            </a:r>
            <a:r>
              <a:rPr lang="en-US" b="1" i="1" dirty="0"/>
              <a:t>D</a:t>
            </a:r>
            <a:r>
              <a:rPr lang="en-US" i="1" dirty="0"/>
              <a:t>iscovery and </a:t>
            </a:r>
            <a:r>
              <a:rPr lang="en-US" b="1" i="1" dirty="0" smtClean="0"/>
              <a:t>I</a:t>
            </a:r>
            <a:r>
              <a:rPr lang="en-US" i="1" dirty="0" smtClean="0"/>
              <a:t>nteroperability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539552" y="908720"/>
            <a:ext cx="324036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CLEOPATRA:</a:t>
            </a:r>
            <a:r>
              <a:rPr lang="en-US" b="1" dirty="0" smtClean="0"/>
              <a:t> </a:t>
            </a:r>
            <a:r>
              <a:rPr lang="en-US" sz="1400" b="1" i="1" dirty="0" smtClean="0"/>
              <a:t>C</a:t>
            </a:r>
            <a:r>
              <a:rPr lang="en-US" sz="1400" i="1" dirty="0" smtClean="0"/>
              <a:t>onnecting </a:t>
            </a:r>
            <a:r>
              <a:rPr lang="en-US" sz="1400" b="1" i="1" dirty="0" smtClean="0"/>
              <a:t>L</a:t>
            </a:r>
            <a:r>
              <a:rPr lang="en-US" sz="1400" i="1" dirty="0" smtClean="0"/>
              <a:t>ocations </a:t>
            </a:r>
            <a:r>
              <a:rPr lang="en-US" sz="1400" i="1" dirty="0"/>
              <a:t>of </a:t>
            </a:r>
            <a:r>
              <a:rPr lang="en-US" sz="1400" b="1" i="1" dirty="0"/>
              <a:t>E</a:t>
            </a:r>
            <a:r>
              <a:rPr lang="en-US" sz="1400" i="1" dirty="0"/>
              <a:t>SFRI </a:t>
            </a:r>
            <a:r>
              <a:rPr lang="en-US" sz="1400" b="1" i="1" dirty="0"/>
              <a:t>O</a:t>
            </a:r>
            <a:r>
              <a:rPr lang="en-US" sz="1400" i="1" dirty="0"/>
              <a:t>bservatories and </a:t>
            </a:r>
            <a:r>
              <a:rPr lang="en-US" sz="1400" b="1" i="1" dirty="0"/>
              <a:t>P</a:t>
            </a:r>
            <a:r>
              <a:rPr lang="en-US" sz="1400" i="1" dirty="0"/>
              <a:t>artners in </a:t>
            </a:r>
            <a:r>
              <a:rPr lang="en-US" sz="1400" b="1" i="1" dirty="0"/>
              <a:t>A</a:t>
            </a:r>
            <a:r>
              <a:rPr lang="en-US" sz="1400" i="1" dirty="0"/>
              <a:t>stronomy for </a:t>
            </a:r>
            <a:r>
              <a:rPr lang="en-US" sz="1400" b="1" i="1" dirty="0"/>
              <a:t>T</a:t>
            </a:r>
            <a:r>
              <a:rPr lang="en-US" sz="1400" i="1" dirty="0"/>
              <a:t>iming </a:t>
            </a:r>
            <a:endParaRPr lang="en-US" sz="1400" i="1" dirty="0" smtClean="0"/>
          </a:p>
          <a:p>
            <a:r>
              <a:rPr lang="en-US" sz="1400" i="1" dirty="0" smtClean="0"/>
              <a:t>and </a:t>
            </a:r>
            <a:r>
              <a:rPr lang="en-US" sz="1400" b="1" i="1" dirty="0" smtClean="0"/>
              <a:t>R</a:t>
            </a:r>
            <a:r>
              <a:rPr lang="en-US" sz="1400" i="1" dirty="0" smtClean="0"/>
              <a:t>eal</a:t>
            </a:r>
            <a:r>
              <a:rPr lang="en-US" sz="1400" i="1" dirty="0"/>
              <a:t> </a:t>
            </a:r>
            <a:r>
              <a:rPr lang="en-US" sz="1400" i="1" dirty="0" smtClean="0"/>
              <a:t>time </a:t>
            </a:r>
            <a:r>
              <a:rPr lang="en-US" sz="1400" b="1" i="1" dirty="0"/>
              <a:t>A</a:t>
            </a:r>
            <a:r>
              <a:rPr lang="en-US" sz="1400" i="1" dirty="0"/>
              <a:t>lerts)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20272" y="3717032"/>
            <a:ext cx="2195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DECS: </a:t>
            </a:r>
            <a:r>
              <a:rPr lang="en-US" b="1" i="1" dirty="0" err="1" smtClean="0"/>
              <a:t>D</a:t>
            </a:r>
            <a:r>
              <a:rPr lang="en-US" i="1" dirty="0" err="1" smtClean="0"/>
              <a:t>isseminaton</a:t>
            </a:r>
            <a:r>
              <a:rPr lang="en-US" i="1" dirty="0"/>
              <a:t>, </a:t>
            </a:r>
            <a:r>
              <a:rPr lang="en-US" b="1" i="1" dirty="0"/>
              <a:t>E</a:t>
            </a:r>
            <a:r>
              <a:rPr lang="en-US" i="1" dirty="0"/>
              <a:t>ngagement and </a:t>
            </a:r>
            <a:r>
              <a:rPr lang="en-US" b="1" i="1" dirty="0" smtClean="0"/>
              <a:t>C</a:t>
            </a:r>
            <a:r>
              <a:rPr lang="en-US" i="1" dirty="0" smtClean="0"/>
              <a:t>itizen </a:t>
            </a:r>
            <a:r>
              <a:rPr lang="en-US" b="1" i="1" dirty="0"/>
              <a:t>S</a:t>
            </a:r>
            <a:r>
              <a:rPr lang="en-US" i="1" dirty="0"/>
              <a:t>cience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16216" y="1700808"/>
            <a:ext cx="147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512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476672"/>
            <a:ext cx="5184576" cy="158417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ASTERICS connections:</a:t>
            </a:r>
            <a:br>
              <a:rPr lang="en-US" sz="3200" dirty="0" smtClean="0"/>
            </a:br>
            <a:r>
              <a:rPr lang="en-US" sz="3200" i="1" dirty="0" smtClean="0"/>
              <a:t>gravitational waves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916832"/>
            <a:ext cx="2808312" cy="399330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ASTERICS fostered use of VO for </a:t>
            </a:r>
            <a:r>
              <a:rPr lang="en-US" sz="2400" dirty="0" err="1" smtClean="0"/>
              <a:t>grav</a:t>
            </a:r>
            <a:r>
              <a:rPr lang="en-US" sz="2400" dirty="0" smtClean="0"/>
              <a:t> wave EM follow-up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Astronomy ESFRI &amp; Research Infrastructure Cluster</a:t>
            </a:r>
            <a:endParaRPr lang="hu-HU" dirty="0"/>
          </a:p>
        </p:txBody>
      </p:sp>
      <p:pic>
        <p:nvPicPr>
          <p:cNvPr id="5" name="Picture 4" descr="Screen Shot 2016-06-02 at 10.53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3383905" cy="1844824"/>
          </a:xfrm>
          <a:prstGeom prst="rect">
            <a:avLst/>
          </a:prstGeom>
        </p:spPr>
      </p:pic>
      <p:pic>
        <p:nvPicPr>
          <p:cNvPr id="7" name="Picture 6" descr="Screen Shot 2016-06-02 at 16.14.4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844824"/>
            <a:ext cx="6336704" cy="5578290"/>
          </a:xfrm>
          <a:prstGeom prst="rect">
            <a:avLst/>
          </a:prstGeom>
        </p:spPr>
      </p:pic>
      <p:pic>
        <p:nvPicPr>
          <p:cNvPr id="8" name="Picture 7" descr="Screen Shot 2016-06-02 at 17.07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44158" y="4264637"/>
            <a:ext cx="4738385" cy="263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99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onnections &amp; openness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connecting infrastructures: enhancing individual capabilities - necessary for science! </a:t>
            </a:r>
          </a:p>
          <a:p>
            <a:pPr lvl="1"/>
            <a:r>
              <a:rPr lang="en-US" i="1" dirty="0" smtClean="0"/>
              <a:t>ICT: high speed data transport/timing</a:t>
            </a:r>
            <a:endParaRPr lang="en-US" i="1" dirty="0"/>
          </a:p>
          <a:p>
            <a:r>
              <a:rPr lang="en-US" dirty="0"/>
              <a:t>Embracing </a:t>
            </a:r>
            <a:r>
              <a:rPr lang="en-US" b="1" i="1" dirty="0"/>
              <a:t>Open Science, Open </a:t>
            </a:r>
            <a:r>
              <a:rPr lang="en-US" b="1" i="1" dirty="0" smtClean="0"/>
              <a:t>Data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any challenges, many opportunities</a:t>
            </a:r>
            <a:endParaRPr lang="en-US" dirty="0"/>
          </a:p>
          <a:p>
            <a:r>
              <a:rPr lang="en-US" dirty="0"/>
              <a:t>Engage with society at </a:t>
            </a:r>
            <a:r>
              <a:rPr lang="en-US" dirty="0" smtClean="0"/>
              <a:t>large</a:t>
            </a:r>
          </a:p>
          <a:p>
            <a:pPr lvl="1"/>
            <a:r>
              <a:rPr lang="en-US" dirty="0" err="1" smtClean="0"/>
              <a:t>Astro</a:t>
            </a:r>
            <a:r>
              <a:rPr lang="en-US" dirty="0" smtClean="0"/>
              <a:t> community+, education, public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Astronomy ESFRI &amp; Research Infrastructure Cluster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9877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ex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852936"/>
            <a:ext cx="5508104" cy="3416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Strengths from connections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Astronomy ESFRI &amp; Research Infrastructure Cluster</a:t>
            </a:r>
            <a:endParaRPr lang="hu-HU" dirty="0"/>
          </a:p>
        </p:txBody>
      </p:sp>
      <p:pic>
        <p:nvPicPr>
          <p:cNvPr id="10" name="Picture 9" descr="hex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1628800"/>
            <a:ext cx="5940152" cy="3934387"/>
          </a:xfrm>
          <a:prstGeom prst="rect">
            <a:avLst/>
          </a:prstGeom>
        </p:spPr>
      </p:pic>
      <p:pic>
        <p:nvPicPr>
          <p:cNvPr id="12" name="Picture 11" descr="hex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025" y="4797152"/>
            <a:ext cx="2226855" cy="1226087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275856" y="1484784"/>
            <a:ext cx="5184576" cy="39933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Enabling data science</a:t>
            </a:r>
            <a:endParaRPr lang="en-US" b="1" i="1" dirty="0" smtClean="0"/>
          </a:p>
          <a:p>
            <a:pPr lvl="1"/>
            <a:r>
              <a:rPr lang="en-US" dirty="0" smtClean="0"/>
              <a:t>Training and support</a:t>
            </a:r>
          </a:p>
          <a:p>
            <a:pPr lvl="1" algn="r"/>
            <a:r>
              <a:rPr lang="en-US" dirty="0" smtClean="0"/>
              <a:t>Skill sets for astronomy and               the market place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" name="Picture 14" descr="hex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797152"/>
            <a:ext cx="2088232" cy="15656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56176" y="393305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Bonus outcomes: beyond Europe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9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</a:t>
            </a:r>
            <a:r>
              <a:rPr lang="en-US" dirty="0" smtClean="0"/>
              <a:t>ulti-messenger timing and </a:t>
            </a:r>
            <a:r>
              <a:rPr lang="en-US" dirty="0" err="1" smtClean="0"/>
              <a:t>synchronisation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2420888"/>
            <a:ext cx="5436096" cy="3993307"/>
          </a:xfrm>
        </p:spPr>
        <p:txBody>
          <a:bodyPr/>
          <a:lstStyle/>
          <a:p>
            <a:r>
              <a:rPr lang="en-US" dirty="0" smtClean="0"/>
              <a:t>Building on success of e-VLBI</a:t>
            </a:r>
          </a:p>
          <a:p>
            <a:r>
              <a:rPr lang="en-US" dirty="0" err="1" smtClean="0"/>
              <a:t>EXPReS</a:t>
            </a:r>
            <a:r>
              <a:rPr lang="en-US" dirty="0" smtClean="0"/>
              <a:t>, </a:t>
            </a:r>
            <a:r>
              <a:rPr lang="en-US" dirty="0" err="1" smtClean="0"/>
              <a:t>NEXPReS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…here comes the White Rabbit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Astronomy ESFRI &amp; Research Infrastructure Cluster</a:t>
            </a:r>
            <a:endParaRPr lang="hu-HU" dirty="0"/>
          </a:p>
        </p:txBody>
      </p:sp>
      <p:grpSp>
        <p:nvGrpSpPr>
          <p:cNvPr id="7" name="Group 6"/>
          <p:cNvGrpSpPr/>
          <p:nvPr/>
        </p:nvGrpSpPr>
        <p:grpSpPr>
          <a:xfrm>
            <a:off x="-1116632" y="2348880"/>
            <a:ext cx="5184576" cy="3024336"/>
            <a:chOff x="-972616" y="692696"/>
            <a:chExt cx="5184576" cy="3024336"/>
          </a:xfrm>
        </p:grpSpPr>
        <p:pic>
          <p:nvPicPr>
            <p:cNvPr id="5" name="Picture 4" descr="Screen Shot 2016-06-02 at 08.25.06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42" t="1449" r="57144" b="63486"/>
            <a:stretch/>
          </p:blipFill>
          <p:spPr>
            <a:xfrm>
              <a:off x="-972616" y="692696"/>
              <a:ext cx="4632878" cy="2953848"/>
            </a:xfrm>
            <a:prstGeom prst="rect">
              <a:avLst/>
            </a:prstGeom>
          </p:spPr>
        </p:pic>
        <p:sp>
          <p:nvSpPr>
            <p:cNvPr id="6" name="Isosceles Triangle 5"/>
            <p:cNvSpPr/>
            <p:nvPr/>
          </p:nvSpPr>
          <p:spPr>
            <a:xfrm>
              <a:off x="2699792" y="2348880"/>
              <a:ext cx="1512168" cy="136815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4293096"/>
            <a:ext cx="2123426" cy="1874657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964758" y="4077072"/>
            <a:ext cx="3119410" cy="1615560"/>
          </a:xfrm>
          <a:custGeom>
            <a:avLst/>
            <a:gdLst>
              <a:gd name="connsiteX0" fmla="*/ 0 w 3119410"/>
              <a:gd name="connsiteY0" fmla="*/ 454601 h 1615560"/>
              <a:gd name="connsiteX1" fmla="*/ 641144 w 3119410"/>
              <a:gd name="connsiteY1" fmla="*/ 60073 h 1615560"/>
              <a:gd name="connsiteX2" fmla="*/ 1146661 w 3119410"/>
              <a:gd name="connsiteY2" fmla="*/ 1588868 h 1615560"/>
              <a:gd name="connsiteX3" fmla="*/ 2059057 w 3119410"/>
              <a:gd name="connsiteY3" fmla="*/ 762825 h 1615560"/>
              <a:gd name="connsiteX4" fmla="*/ 2379629 w 3119410"/>
              <a:gd name="connsiteY4" fmla="*/ 1613526 h 1615560"/>
              <a:gd name="connsiteX5" fmla="*/ 2971454 w 3119410"/>
              <a:gd name="connsiteY5" fmla="*/ 997076 h 1615560"/>
              <a:gd name="connsiteX6" fmla="*/ 3119410 w 3119410"/>
              <a:gd name="connsiteY6" fmla="*/ 886115 h 1615560"/>
              <a:gd name="connsiteX7" fmla="*/ 3119410 w 3119410"/>
              <a:gd name="connsiteY7" fmla="*/ 886115 h 1615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410" h="1615560">
                <a:moveTo>
                  <a:pt x="0" y="454601"/>
                </a:moveTo>
                <a:cubicBezTo>
                  <a:pt x="225017" y="162815"/>
                  <a:pt x="450034" y="-128971"/>
                  <a:pt x="641144" y="60073"/>
                </a:cubicBezTo>
                <a:cubicBezTo>
                  <a:pt x="832254" y="249117"/>
                  <a:pt x="910342" y="1471743"/>
                  <a:pt x="1146661" y="1588868"/>
                </a:cubicBezTo>
                <a:cubicBezTo>
                  <a:pt x="1382980" y="1705993"/>
                  <a:pt x="1853562" y="758715"/>
                  <a:pt x="2059057" y="762825"/>
                </a:cubicBezTo>
                <a:cubicBezTo>
                  <a:pt x="2264552" y="766935"/>
                  <a:pt x="2227563" y="1574484"/>
                  <a:pt x="2379629" y="1613526"/>
                </a:cubicBezTo>
                <a:cubicBezTo>
                  <a:pt x="2531695" y="1652568"/>
                  <a:pt x="2848157" y="1118311"/>
                  <a:pt x="2971454" y="997076"/>
                </a:cubicBezTo>
                <a:cubicBezTo>
                  <a:pt x="3094751" y="875841"/>
                  <a:pt x="3119410" y="886115"/>
                  <a:pt x="3119410" y="886115"/>
                </a:cubicBezTo>
                <a:lnTo>
                  <a:pt x="3119410" y="886115"/>
                </a:lnTo>
              </a:path>
            </a:pathLst>
          </a:custGeom>
          <a:noFill/>
          <a:ln w="47625" cap="rnd">
            <a:solidFill>
              <a:srgbClr val="FF3052"/>
            </a:solidFill>
            <a:prstDash val="sysDash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11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Astronomy ESFRI &amp; Research Infrastructure Cluster</a:t>
            </a:r>
            <a:endParaRPr lang="hu-HU"/>
          </a:p>
        </p:txBody>
      </p:sp>
      <p:pic>
        <p:nvPicPr>
          <p:cNvPr id="3" name="Picture 2" descr="Screen Shot 2016-06-04 at 15.36.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85" y="332656"/>
            <a:ext cx="5802635" cy="5787284"/>
          </a:xfrm>
          <a:prstGeom prst="rect">
            <a:avLst/>
          </a:prstGeom>
        </p:spPr>
      </p:pic>
      <p:pic>
        <p:nvPicPr>
          <p:cNvPr id="4" name="Picture 3" descr="Screen Shot 2016-06-04 at 15.36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124744"/>
            <a:ext cx="1562747" cy="441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693566" y="3285855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Participating institutions</a:t>
            </a:r>
            <a:endParaRPr 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00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Astronomy ESFRI &amp; Research Infrastructure Cluster</a:t>
            </a:r>
            <a:endParaRPr lang="hu-HU"/>
          </a:p>
        </p:txBody>
      </p:sp>
      <p:pic>
        <p:nvPicPr>
          <p:cNvPr id="3" name="Picture 2" descr="Screen Shot 2016-06-04 at 15.35.3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28800"/>
            <a:ext cx="5817344" cy="39730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1704599" y="3008856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/>
                </a:solidFill>
              </a:rPr>
              <a:t>Supporting </a:t>
            </a:r>
            <a:r>
              <a:rPr lang="en-US" sz="3600" dirty="0" err="1" smtClean="0">
                <a:solidFill>
                  <a:schemeClr val="accent2"/>
                </a:solidFill>
              </a:rPr>
              <a:t>organisations</a:t>
            </a:r>
            <a:r>
              <a:rPr lang="en-US" sz="3600" dirty="0" smtClean="0">
                <a:solidFill>
                  <a:schemeClr val="accent2"/>
                </a:solidFill>
              </a:rPr>
              <a:t> and networks</a:t>
            </a:r>
            <a:endParaRPr 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573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Astronomy ESFRI &amp; Research Infrastructure Cluster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Astronomy ESFRI &amp; Research Infrastructure Cluster</a:t>
            </a:r>
            <a:endParaRPr lang="hu-HU" dirty="0"/>
          </a:p>
        </p:txBody>
      </p:sp>
      <p:pic>
        <p:nvPicPr>
          <p:cNvPr id="6" name="Picture 5" descr="Screen Shot 2016-06-02 at 08.24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348880"/>
            <a:ext cx="6660232" cy="3776838"/>
          </a:xfrm>
          <a:prstGeom prst="rect">
            <a:avLst/>
          </a:prstGeom>
        </p:spPr>
      </p:pic>
      <p:pic>
        <p:nvPicPr>
          <p:cNvPr id="3" name="Picture 2" descr="Screen Shot 2016-06-04 at 15.43.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941168"/>
            <a:ext cx="1547664" cy="120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56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hat is ASTERICS?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€15 million Research Infrastructure funded by EC Horizon 2020 framework </a:t>
            </a:r>
            <a:r>
              <a:rPr lang="en-US" sz="1800" i="1" dirty="0" smtClean="0"/>
              <a:t>(2015-2019)</a:t>
            </a:r>
          </a:p>
          <a:p>
            <a:pPr lvl="1"/>
            <a:r>
              <a:rPr lang="en-US" dirty="0" smtClean="0"/>
              <a:t>To help solve the </a:t>
            </a:r>
            <a:r>
              <a:rPr lang="en-US" b="1" dirty="0" smtClean="0"/>
              <a:t>Big Data </a:t>
            </a:r>
            <a:r>
              <a:rPr lang="en-US" dirty="0" smtClean="0"/>
              <a:t>challenges of European astronomy</a:t>
            </a:r>
          </a:p>
          <a:p>
            <a:pPr lvl="1"/>
            <a:r>
              <a:rPr lang="en-US" dirty="0" smtClean="0"/>
              <a:t>To provide direct interactive access to the best European astronomy data in an  international framework</a:t>
            </a:r>
          </a:p>
          <a:p>
            <a:pPr lvl="1"/>
            <a:r>
              <a:rPr lang="en-US" i="1" dirty="0" smtClean="0">
                <a:solidFill>
                  <a:srgbClr val="C32128"/>
                </a:solidFill>
              </a:rPr>
              <a:t>Cross-cutting synergies and common challenges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Astronomy ESFRI &amp; Research Infrastructure Cluster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0813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</a:t>
            </a:r>
            <a:r>
              <a:rPr lang="en-US" dirty="0" smtClean="0"/>
              <a:t>ddressing common challenges  </a:t>
            </a:r>
            <a:r>
              <a:rPr lang="en-US" sz="3100" dirty="0" smtClean="0">
                <a:solidFill>
                  <a:schemeClr val="tx2"/>
                </a:solidFill>
              </a:rPr>
              <a:t>in astronomy and </a:t>
            </a:r>
            <a:r>
              <a:rPr lang="en-US" sz="3100" dirty="0" err="1" smtClean="0">
                <a:solidFill>
                  <a:schemeClr val="tx2"/>
                </a:solidFill>
              </a:rPr>
              <a:t>astroparticle</a:t>
            </a:r>
            <a:r>
              <a:rPr lang="en-US" sz="3100" dirty="0" smtClean="0">
                <a:solidFill>
                  <a:schemeClr val="tx2"/>
                </a:solidFill>
              </a:rPr>
              <a:t> physics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132856"/>
            <a:ext cx="5194920" cy="3993307"/>
          </a:xfrm>
        </p:spPr>
        <p:txBody>
          <a:bodyPr>
            <a:normAutofit fontScale="92500" lnSpcReduction="10000"/>
          </a:bodyPr>
          <a:lstStyle/>
          <a:p>
            <a:r>
              <a:rPr lang="en-US" b="1" i="1" dirty="0"/>
              <a:t>s</a:t>
            </a:r>
            <a:r>
              <a:rPr lang="en-US" b="1" i="1" dirty="0" smtClean="0"/>
              <a:t>upporting </a:t>
            </a:r>
            <a:r>
              <a:rPr lang="en-US" dirty="0" smtClean="0"/>
              <a:t>and </a:t>
            </a:r>
            <a:r>
              <a:rPr lang="en-US" b="1" i="1" dirty="0" smtClean="0"/>
              <a:t>accelerating</a:t>
            </a:r>
            <a:r>
              <a:rPr lang="en-US" dirty="0" smtClean="0"/>
              <a:t> the implementation of a new generation of observatories</a:t>
            </a:r>
          </a:p>
          <a:p>
            <a:r>
              <a:rPr lang="en-US" b="1" i="1" dirty="0"/>
              <a:t>e</a:t>
            </a:r>
            <a:r>
              <a:rPr lang="en-US" b="1" i="1" dirty="0" smtClean="0"/>
              <a:t>nhancing performance</a:t>
            </a:r>
          </a:p>
          <a:p>
            <a:r>
              <a:rPr lang="en-US" dirty="0"/>
              <a:t>h</a:t>
            </a:r>
            <a:r>
              <a:rPr lang="en-US" dirty="0" smtClean="0"/>
              <a:t>elping scientists to access data</a:t>
            </a:r>
          </a:p>
          <a:p>
            <a:pPr lvl="1"/>
            <a:r>
              <a:rPr lang="en-US" dirty="0" smtClean="0"/>
              <a:t>ESFRIs+ interoperating as an integrated multi-</a:t>
            </a:r>
            <a:r>
              <a:rPr lang="en-US" dirty="0" err="1" smtClean="0"/>
              <a:t>λ</a:t>
            </a:r>
            <a:r>
              <a:rPr lang="en-US" dirty="0" smtClean="0"/>
              <a:t>, multi-messenger facility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Astronomy ESFRI &amp; Research Infrastructure Cluster</a:t>
            </a:r>
            <a:endParaRPr lang="hu-HU" dirty="0"/>
          </a:p>
        </p:txBody>
      </p:sp>
      <p:pic>
        <p:nvPicPr>
          <p:cNvPr id="6" name="Picture 5" descr="iStock_000052965120_Double (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76872"/>
            <a:ext cx="312370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6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6-02 at 10.05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060848"/>
            <a:ext cx="2627783" cy="1154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oncept and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Supporting the European </a:t>
            </a:r>
            <a:r>
              <a:rPr lang="en-US" dirty="0"/>
              <a:t>Strategy Forum on Research Infrastructures (ESFRI)</a:t>
            </a:r>
          </a:p>
          <a:p>
            <a:r>
              <a:rPr lang="en-US" sz="2800" dirty="0"/>
              <a:t>A</a:t>
            </a:r>
            <a:r>
              <a:rPr lang="en-US" sz="2800" dirty="0" smtClean="0"/>
              <a:t>spiring ESFRI projects + pathfinders</a:t>
            </a:r>
          </a:p>
          <a:p>
            <a:r>
              <a:rPr lang="en-US" sz="2800" dirty="0" smtClean="0"/>
              <a:t>Other world-class research infrastructures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.g. LOFAR, Euclid, LSST, </a:t>
            </a:r>
            <a:r>
              <a:rPr lang="en-US" dirty="0"/>
              <a:t>V</a:t>
            </a:r>
            <a:r>
              <a:rPr lang="en-US" dirty="0" smtClean="0"/>
              <a:t>irgo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Astronomy ESFRI &amp; Research Infrastructure Cluster</a:t>
            </a:r>
            <a:endParaRPr lang="hu-HU" dirty="0"/>
          </a:p>
        </p:txBody>
      </p:sp>
      <p:pic>
        <p:nvPicPr>
          <p:cNvPr id="6" name="Picture 5" descr="Screen Shot 2016-06-02 at 15.02.4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7152"/>
            <a:ext cx="8676456" cy="19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86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</a:t>
            </a:r>
            <a:r>
              <a:rPr lang="en-US" dirty="0" smtClean="0"/>
              <a:t>-</a:t>
            </a:r>
            <a:r>
              <a:rPr lang="en-US" dirty="0" err="1" smtClean="0"/>
              <a:t>λ</a:t>
            </a:r>
            <a:r>
              <a:rPr lang="en-US" dirty="0"/>
              <a:t>, multi-messenger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</a:t>
            </a:r>
            <a:r>
              <a:rPr lang="en-US" dirty="0" smtClean="0"/>
              <a:t>essengers: </a:t>
            </a:r>
            <a:r>
              <a:rPr lang="en-US" sz="2800" b="1" dirty="0" smtClean="0">
                <a:solidFill>
                  <a:srgbClr val="C00000"/>
                </a:solidFill>
              </a:rPr>
              <a:t>photons, 𝝂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grav</a:t>
            </a:r>
            <a:r>
              <a:rPr lang="en-US" sz="2800" b="1" dirty="0">
                <a:solidFill>
                  <a:srgbClr val="C00000"/>
                </a:solidFill>
              </a:rPr>
              <a:t>. waves, </a:t>
            </a:r>
            <a:r>
              <a:rPr lang="en-US" sz="2800" b="1" dirty="0" smtClean="0">
                <a:solidFill>
                  <a:srgbClr val="C00000"/>
                </a:solidFill>
              </a:rPr>
              <a:t>VHE𝜸</a:t>
            </a: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dirty="0"/>
              <a:t>multi-</a:t>
            </a:r>
            <a:r>
              <a:rPr lang="en-US" dirty="0" err="1" smtClean="0"/>
              <a:t>λ</a:t>
            </a:r>
            <a:r>
              <a:rPr lang="en-US" dirty="0" smtClean="0"/>
              <a:t>: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transient source astronomy</a:t>
            </a:r>
          </a:p>
          <a:p>
            <a:pPr marL="0" indent="0">
              <a:buNone/>
            </a:pPr>
            <a:r>
              <a:rPr lang="en-US" b="1" i="1" dirty="0" smtClean="0">
                <a:solidFill>
                  <a:srgbClr val="C00000"/>
                </a:solidFill>
              </a:rPr>
              <a:t>To make it happen…</a:t>
            </a:r>
          </a:p>
          <a:p>
            <a:r>
              <a:rPr lang="en-US" dirty="0" smtClean="0"/>
              <a:t>Interoperability, cooperation, Open </a:t>
            </a:r>
            <a:r>
              <a:rPr lang="en-US" dirty="0"/>
              <a:t>D</a:t>
            </a:r>
            <a:r>
              <a:rPr lang="en-US" dirty="0" smtClean="0"/>
              <a:t>ata</a:t>
            </a:r>
          </a:p>
          <a:p>
            <a:r>
              <a:rPr lang="en-US" dirty="0" smtClean="0"/>
              <a:t>Scalability – processing and analysis</a:t>
            </a:r>
          </a:p>
          <a:p>
            <a:r>
              <a:rPr lang="en-US" dirty="0" smtClean="0"/>
              <a:t>Big Data, Data mining, </a:t>
            </a:r>
          </a:p>
          <a:p>
            <a:r>
              <a:rPr lang="en-US" b="1" i="1" dirty="0" smtClean="0"/>
              <a:t>Streaming and timing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Astronomy ESFRI &amp; Research Infrastructure Cluster</a:t>
            </a:r>
            <a:endParaRPr lang="hu-HU" dirty="0"/>
          </a:p>
        </p:txBody>
      </p:sp>
      <p:pic>
        <p:nvPicPr>
          <p:cNvPr id="6" name="Picture 5" descr="Screen Shot 2016-06-02 at 20.51.3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36912"/>
            <a:ext cx="6804248" cy="3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53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Astronomy ESFRI &amp; Research Infrastructure Cluster</a:t>
            </a:r>
            <a:endParaRPr lang="hu-HU"/>
          </a:p>
        </p:txBody>
      </p:sp>
      <p:pic>
        <p:nvPicPr>
          <p:cNvPr id="3" name="Picture 2" descr="km3net-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6156176" cy="3666677"/>
          </a:xfrm>
          <a:prstGeom prst="rect">
            <a:avLst/>
          </a:prstGeom>
        </p:spPr>
      </p:pic>
      <p:pic>
        <p:nvPicPr>
          <p:cNvPr id="4" name="Picture 3" descr="KM3Net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12" y="5229200"/>
            <a:ext cx="3136651" cy="748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5301208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i="1" dirty="0" smtClean="0"/>
              <a:t>A multi-km</a:t>
            </a:r>
            <a:r>
              <a:rPr lang="en-US" sz="2400" b="1" i="1" baseline="30000" dirty="0" smtClean="0"/>
              <a:t>3</a:t>
            </a:r>
            <a:r>
              <a:rPr lang="en-US" sz="2400" b="1" i="1" dirty="0" smtClean="0"/>
              <a:t> neutrino telescope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Exploring our galaxy for high energy neutrino sources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KM3Net2 on timescale of 2020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95936" y="836712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/>
              <a:t>KM3NeT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186096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Astronomy ESFRI &amp; Research Infrastructure Cluster</a:t>
            </a:r>
            <a:endParaRPr lang="hu-HU"/>
          </a:p>
        </p:txBody>
      </p:sp>
      <p:pic>
        <p:nvPicPr>
          <p:cNvPr id="3" name="Picture 2" descr="cta_concept_hr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996952"/>
            <a:ext cx="5436096" cy="30578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￼</a:t>
            </a:r>
          </a:p>
        </p:txBody>
      </p:sp>
      <p:pic>
        <p:nvPicPr>
          <p:cNvPr id="5" name="Picture 4" descr="Screen Shot 2016-06-02 at 15.43.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427984" cy="3316175"/>
          </a:xfrm>
          <a:prstGeom prst="rect">
            <a:avLst/>
          </a:prstGeom>
        </p:spPr>
      </p:pic>
      <p:pic>
        <p:nvPicPr>
          <p:cNvPr id="6" name="Picture 5" descr="CTA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933056"/>
            <a:ext cx="2522692" cy="1656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4008" y="1268760"/>
            <a:ext cx="442798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Very high energy 𝜸-ray observatory</a:t>
            </a:r>
          </a:p>
          <a:p>
            <a:r>
              <a:rPr lang="en-US" dirty="0" smtClean="0"/>
              <a:t>- Two arrays of 100 (N) and 20 (S) telescopes</a:t>
            </a:r>
          </a:p>
          <a:p>
            <a:r>
              <a:rPr lang="en-US" dirty="0" smtClean="0"/>
              <a:t>- Event re-construction</a:t>
            </a:r>
          </a:p>
          <a:p>
            <a:r>
              <a:rPr lang="en-US" dirty="0" smtClean="0"/>
              <a:t>- Complex metadata</a:t>
            </a:r>
          </a:p>
          <a:p>
            <a:r>
              <a:rPr lang="en-US" dirty="0" smtClean="0"/>
              <a:t>- Streaming and processing challenges</a:t>
            </a:r>
          </a:p>
          <a:p>
            <a:r>
              <a:rPr lang="en-US" dirty="0" smtClean="0"/>
              <a:t>- Precursors: MAGIC and HESS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88024" y="404664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CTA</a:t>
            </a:r>
            <a:endParaRPr lang="en-US" sz="4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580526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Production phase 2018-2023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688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3238-F08D-4A06-80DA-2DF4D987090E}" type="datetime1">
              <a:rPr lang="en-US" smtClean="0"/>
              <a:t>7/11/2017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Name Occasion / Place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B269A-82B5-4A44-BF6B-85C5902E589A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Screen Shot 2016-06-10 at 08.05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49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28749"/>
      </p:ext>
    </p:extLst>
  </p:cSld>
  <p:clrMapOvr>
    <a:masterClrMapping/>
  </p:clrMapOvr>
</p:sld>
</file>

<file path=ppt/theme/theme1.xml><?xml version="1.0" encoding="utf-8"?>
<a:theme xmlns:a="http://schemas.openxmlformats.org/drawingml/2006/main" name="Asterics_eu_de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Asterics_eu_def.potx</Template>
  <TotalTime>4121</TotalTime>
  <Words>609</Words>
  <Application>Microsoft Office PowerPoint</Application>
  <PresentationFormat>On-screen Show (4:3)</PresentationFormat>
  <Paragraphs>117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Century Gothic</vt:lpstr>
      <vt:lpstr>Asterics_eu_def</vt:lpstr>
      <vt:lpstr>Connecting multi-messenger astrophysics R&amp;D in ASTERICS and nanosecond timing in normal life</vt:lpstr>
      <vt:lpstr>Astronomy ESFRI &amp; Research Infrastructure Cluster </vt:lpstr>
      <vt:lpstr>what is ASTERICS? </vt:lpstr>
      <vt:lpstr>addressing common challenges  in astronomy and astroparticle physics</vt:lpstr>
      <vt:lpstr>concept and approach</vt:lpstr>
      <vt:lpstr>multi-λ, multi-messenger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ASTERICS connections: gravitational waves</vt:lpstr>
      <vt:lpstr>connections &amp; openness</vt:lpstr>
      <vt:lpstr>Strengths from connections </vt:lpstr>
      <vt:lpstr>multi-messenger timing and synchronisation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</dc:creator>
  <cp:lastModifiedBy>guest</cp:lastModifiedBy>
  <cp:revision>8</cp:revision>
  <cp:lastPrinted>2016-06-08T15:09:18Z</cp:lastPrinted>
  <dcterms:created xsi:type="dcterms:W3CDTF">2015-06-13T09:04:23Z</dcterms:created>
  <dcterms:modified xsi:type="dcterms:W3CDTF">2017-07-11T15:00:29Z</dcterms:modified>
</cp:coreProperties>
</file>