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7" r:id="rId2"/>
    <p:sldId id="323" r:id="rId3"/>
    <p:sldId id="308" r:id="rId4"/>
    <p:sldId id="309" r:id="rId5"/>
    <p:sldId id="322" r:id="rId6"/>
    <p:sldId id="312" r:id="rId7"/>
    <p:sldId id="324" r:id="rId8"/>
    <p:sldId id="313" r:id="rId9"/>
    <p:sldId id="314" r:id="rId10"/>
    <p:sldId id="311" r:id="rId11"/>
    <p:sldId id="315" r:id="rId12"/>
    <p:sldId id="316" r:id="rId13"/>
    <p:sldId id="294" r:id="rId14"/>
    <p:sldId id="295" r:id="rId15"/>
    <p:sldId id="320" r:id="rId16"/>
    <p:sldId id="317" r:id="rId17"/>
    <p:sldId id="293" r:id="rId18"/>
    <p:sldId id="326" r:id="rId19"/>
    <p:sldId id="32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2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42"/>
    <p:restoredTop sz="73933" autoAdjust="0"/>
  </p:normalViewPr>
  <p:slideViewPr>
    <p:cSldViewPr snapToGrid="0" showGuides="1">
      <p:cViewPr varScale="1">
        <p:scale>
          <a:sx n="82" d="100"/>
          <a:sy n="82" d="100"/>
        </p:scale>
        <p:origin x="1072"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436FB1-8458-4A81-9FCE-E6EB27618602}" type="datetimeFigureOut">
              <a:rPr lang="en-US" smtClean="0"/>
              <a:t>1/16/18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E3951D-A577-42A4-BA3F-63C36802A2E5}" type="slidenum">
              <a:rPr lang="en-US" smtClean="0"/>
              <a:t>‹#›</a:t>
            </a:fld>
            <a:endParaRPr lang="en-US"/>
          </a:p>
        </p:txBody>
      </p:sp>
    </p:spTree>
    <p:extLst>
      <p:ext uri="{BB962C8B-B14F-4D97-AF65-F5344CB8AC3E}">
        <p14:creationId xmlns:p14="http://schemas.microsoft.com/office/powerpoint/2010/main" val="203519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 </a:t>
            </a:r>
            <a:r>
              <a:rPr lang="en-US" sz="1200" b="0" i="0" kern="1200" dirty="0" err="1" smtClean="0">
                <a:solidFill>
                  <a:schemeClr val="tx1"/>
                </a:solidFill>
                <a:effectLst/>
                <a:latin typeface="+mn-lt"/>
                <a:ea typeface="+mn-ea"/>
                <a:cs typeface="+mn-cs"/>
              </a:rPr>
              <a:t>opticon</a:t>
            </a:r>
            <a:r>
              <a:rPr lang="en-US" sz="1200" b="0" i="0" kern="1200" dirty="0" smtClean="0">
                <a:solidFill>
                  <a:schemeClr val="tx1"/>
                </a:solidFill>
                <a:effectLst/>
                <a:latin typeface="+mn-lt"/>
                <a:ea typeface="+mn-ea"/>
                <a:cs typeface="+mn-cs"/>
              </a:rPr>
              <a:t> does not do "space science" - people get confused by my </a:t>
            </a:r>
            <a:r>
              <a:rPr lang="en-US" dirty="0" smtClean="0"/>
              <a:t/>
            </a:r>
            <a:br>
              <a:rPr lang="en-US" dirty="0" smtClean="0"/>
            </a:br>
            <a:r>
              <a:rPr lang="en-US" sz="1200" b="0" i="0" kern="1200" dirty="0" smtClean="0">
                <a:solidFill>
                  <a:schemeClr val="tx1"/>
                </a:solidFill>
                <a:effectLst/>
                <a:latin typeface="+mn-lt"/>
                <a:ea typeface="+mn-ea"/>
                <a:cs typeface="+mn-cs"/>
              </a:rPr>
              <a:t>multiple hats</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2) the UK </a:t>
            </a:r>
            <a:r>
              <a:rPr lang="en-US" sz="1200" b="0" i="0" kern="1200" dirty="0" err="1" smtClean="0">
                <a:solidFill>
                  <a:schemeClr val="tx1"/>
                </a:solidFill>
                <a:effectLst/>
                <a:latin typeface="+mn-lt"/>
                <a:ea typeface="+mn-ea"/>
                <a:cs typeface="+mn-cs"/>
              </a:rPr>
              <a:t>goverment</a:t>
            </a:r>
            <a:r>
              <a:rPr lang="en-US" sz="1200" b="0" i="0" kern="1200" dirty="0" smtClean="0">
                <a:solidFill>
                  <a:schemeClr val="tx1"/>
                </a:solidFill>
                <a:effectLst/>
                <a:latin typeface="+mn-lt"/>
                <a:ea typeface="+mn-ea"/>
                <a:cs typeface="+mn-cs"/>
              </a:rPr>
              <a:t> (BEIS/UKSA), the UK industry view, and the </a:t>
            </a:r>
            <a:r>
              <a:rPr lang="en-US" sz="1200" b="0" i="0" kern="1200" dirty="0" err="1" smtClean="0">
                <a:solidFill>
                  <a:schemeClr val="tx1"/>
                </a:solidFill>
                <a:effectLst/>
                <a:latin typeface="+mn-lt"/>
                <a:ea typeface="+mn-ea"/>
                <a:cs typeface="+mn-cs"/>
              </a:rPr>
              <a:t>UKscience</a:t>
            </a:r>
            <a:r>
              <a:rPr lang="en-US" dirty="0" smtClean="0"/>
              <a:t/>
            </a:r>
            <a:br>
              <a:rPr lang="en-US" dirty="0" smtClean="0"/>
            </a:br>
            <a:r>
              <a:rPr lang="en-US" sz="1200" b="0" i="0" kern="1200" dirty="0" smtClean="0">
                <a:solidFill>
                  <a:schemeClr val="tx1"/>
                </a:solidFill>
                <a:effectLst/>
                <a:latin typeface="+mn-lt"/>
                <a:ea typeface="+mn-ea"/>
                <a:cs typeface="+mn-cs"/>
              </a:rPr>
              <a:t>    community view is</a:t>
            </a:r>
            <a:r>
              <a:rPr lang="en-US" dirty="0" smtClean="0"/>
              <a:t/>
            </a:r>
            <a:br>
              <a:rPr lang="en-US" dirty="0" smtClean="0"/>
            </a:br>
            <a:r>
              <a:rPr lang="en-US" sz="1200" b="0" i="0" kern="1200" dirty="0" smtClean="0">
                <a:solidFill>
                  <a:schemeClr val="tx1"/>
                </a:solidFill>
                <a:effectLst/>
                <a:latin typeface="+mn-lt"/>
                <a:ea typeface="+mn-ea"/>
                <a:cs typeface="+mn-cs"/>
              </a:rPr>
              <a:t>    strongly that we do NOT want the EC being involved in space science in</a:t>
            </a:r>
            <a:r>
              <a:rPr lang="en-US" dirty="0" smtClean="0"/>
              <a:t/>
            </a:r>
            <a:br>
              <a:rPr lang="en-US" dirty="0" smtClean="0"/>
            </a:br>
            <a:r>
              <a:rPr lang="en-US" sz="1200" b="0" i="0" kern="1200" dirty="0" smtClean="0">
                <a:solidFill>
                  <a:schemeClr val="tx1"/>
                </a:solidFill>
                <a:effectLst/>
                <a:latin typeface="+mn-lt"/>
                <a:ea typeface="+mn-ea"/>
                <a:cs typeface="+mn-cs"/>
              </a:rPr>
              <a:t>    any way except as a paying customer.  The highly political attempts by</a:t>
            </a:r>
            <a:r>
              <a:rPr lang="en-US" dirty="0" smtClean="0"/>
              <a:t/>
            </a:r>
            <a:br>
              <a:rPr lang="en-US" dirty="0" smtClean="0"/>
            </a:br>
            <a:r>
              <a:rPr lang="en-US" sz="1200" b="0" i="0" kern="1200" dirty="0" smtClean="0">
                <a:solidFill>
                  <a:schemeClr val="tx1"/>
                </a:solidFill>
                <a:effectLst/>
                <a:latin typeface="+mn-lt"/>
                <a:ea typeface="+mn-ea"/>
                <a:cs typeface="+mn-cs"/>
              </a:rPr>
              <a:t>    the EC to take control of ESA would be a disaster for ESA's proven</a:t>
            </a:r>
            <a:r>
              <a:rPr lang="en-US" dirty="0" smtClean="0"/>
              <a:t/>
            </a:r>
            <a:br>
              <a:rPr lang="en-US" dirty="0" smtClean="0"/>
            </a:br>
            <a:r>
              <a:rPr lang="en-US" sz="1200" b="0" i="0" kern="1200" dirty="0" smtClean="0">
                <a:solidFill>
                  <a:schemeClr val="tx1"/>
                </a:solidFill>
                <a:effectLst/>
                <a:latin typeface="+mn-lt"/>
                <a:ea typeface="+mn-ea"/>
                <a:cs typeface="+mn-cs"/>
              </a:rPr>
              <a:t>    system of excellent peer review. The impressive unanimity by the ESA</a:t>
            </a:r>
            <a:r>
              <a:rPr lang="en-US" dirty="0" smtClean="0"/>
              <a:t/>
            </a:r>
            <a:br>
              <a:rPr lang="en-US" dirty="0" smtClean="0"/>
            </a:br>
            <a:r>
              <a:rPr lang="en-US" sz="1200" b="0" i="0" kern="1200" dirty="0" smtClean="0">
                <a:solidFill>
                  <a:schemeClr val="tx1"/>
                </a:solidFill>
                <a:effectLst/>
                <a:latin typeface="+mn-lt"/>
                <a:ea typeface="+mn-ea"/>
                <a:cs typeface="+mn-cs"/>
              </a:rPr>
              <a:t>    Council *the same government reps who are the EC* against EC takeovers</a:t>
            </a:r>
            <a:r>
              <a:rPr lang="en-US" dirty="0" smtClean="0"/>
              <a:t/>
            </a:r>
            <a:br>
              <a:rPr lang="en-US" dirty="0" smtClean="0"/>
            </a:br>
            <a:r>
              <a:rPr lang="en-US" sz="1200" b="0" i="0" kern="1200" dirty="0" smtClean="0">
                <a:solidFill>
                  <a:schemeClr val="tx1"/>
                </a:solidFill>
                <a:effectLst/>
                <a:latin typeface="+mn-lt"/>
                <a:ea typeface="+mn-ea"/>
                <a:cs typeface="+mn-cs"/>
              </a:rPr>
              <a:t>    of ESA show that all ESA partners have the same strategic view.</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My UK industry links show this is very strongly the view from all sectors.</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So, while we are happy to work with Jo on dissemination at appropriate </a:t>
            </a:r>
            <a:r>
              <a:rPr lang="en-US" dirty="0" smtClean="0"/>
              <a:t/>
            </a:r>
            <a:br>
              <a:rPr lang="en-US" dirty="0" smtClean="0"/>
            </a:br>
            <a:r>
              <a:rPr lang="en-US" sz="1200" b="0" i="0" kern="1200" dirty="0" smtClean="0">
                <a:solidFill>
                  <a:schemeClr val="tx1"/>
                </a:solidFill>
                <a:effectLst/>
                <a:latin typeface="+mn-lt"/>
                <a:ea typeface="+mn-ea"/>
                <a:cs typeface="+mn-cs"/>
              </a:rPr>
              <a:t>fora, we certainly do not wish to be associated with the EC parliament </a:t>
            </a:r>
            <a:r>
              <a:rPr lang="en-US" dirty="0" smtClean="0"/>
              <a:t/>
            </a:r>
            <a:br>
              <a:rPr lang="en-US" dirty="0" smtClean="0"/>
            </a:br>
            <a:r>
              <a:rPr lang="en-US" sz="1200" b="0" i="0" kern="1200" dirty="0" err="1" smtClean="0">
                <a:solidFill>
                  <a:schemeClr val="tx1"/>
                </a:solidFill>
                <a:effectLst/>
                <a:latin typeface="+mn-lt"/>
                <a:ea typeface="+mn-ea"/>
                <a:cs typeface="+mn-cs"/>
              </a:rPr>
              <a:t>lobyying</a:t>
            </a:r>
            <a:r>
              <a:rPr lang="en-US" sz="1200" b="0" i="0" kern="1200" dirty="0" smtClean="0">
                <a:solidFill>
                  <a:schemeClr val="tx1"/>
                </a:solidFill>
                <a:effectLst/>
                <a:latin typeface="+mn-lt"/>
                <a:ea typeface="+mn-ea"/>
                <a:cs typeface="+mn-cs"/>
              </a:rPr>
              <a:t>. Indeed, since in 2 years we will not be involved in the EC </a:t>
            </a:r>
            <a:r>
              <a:rPr lang="en-US" dirty="0" smtClean="0"/>
              <a:t/>
            </a:r>
            <a:br>
              <a:rPr lang="en-US" dirty="0" smtClean="0"/>
            </a:br>
            <a:r>
              <a:rPr lang="en-US" sz="1200" b="0" i="0" kern="1200" dirty="0" smtClean="0">
                <a:solidFill>
                  <a:schemeClr val="tx1"/>
                </a:solidFill>
                <a:effectLst/>
                <a:latin typeface="+mn-lt"/>
                <a:ea typeface="+mn-ea"/>
                <a:cs typeface="+mn-cs"/>
              </a:rPr>
              <a:t>parliament at all, while we will </a:t>
            </a:r>
            <a:r>
              <a:rPr lang="en-US" sz="1200" b="0" i="0" kern="1200" dirty="0" err="1" smtClean="0">
                <a:solidFill>
                  <a:schemeClr val="tx1"/>
                </a:solidFill>
                <a:effectLst/>
                <a:latin typeface="+mn-lt"/>
                <a:ea typeface="+mn-ea"/>
                <a:cs typeface="+mn-cs"/>
              </a:rPr>
              <a:t>stil</a:t>
            </a:r>
            <a:r>
              <a:rPr lang="en-US" sz="1200" b="0" i="0" kern="1200" dirty="0" smtClean="0">
                <a:solidFill>
                  <a:schemeClr val="tx1"/>
                </a:solidFill>
                <a:effectLst/>
                <a:latin typeface="+mn-lt"/>
                <a:ea typeface="+mn-ea"/>
                <a:cs typeface="+mn-cs"/>
              </a:rPr>
              <a:t> be #3 in ESA, it is hard to see any </a:t>
            </a:r>
            <a:r>
              <a:rPr lang="en-US" dirty="0" smtClean="0"/>
              <a:t/>
            </a:r>
            <a:br>
              <a:rPr lang="en-US" dirty="0" smtClean="0"/>
            </a:br>
            <a:r>
              <a:rPr lang="en-US" sz="1200" b="0" i="0" kern="1200" dirty="0" smtClean="0">
                <a:solidFill>
                  <a:schemeClr val="tx1"/>
                </a:solidFill>
                <a:effectLst/>
                <a:latin typeface="+mn-lt"/>
                <a:ea typeface="+mn-ea"/>
                <a:cs typeface="+mn-cs"/>
              </a:rPr>
              <a:t>basis for encouraging EC activity at all?</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3</a:t>
            </a:fld>
            <a:endParaRPr lang="en-US"/>
          </a:p>
        </p:txBody>
      </p:sp>
    </p:spTree>
    <p:extLst>
      <p:ext uri="{BB962C8B-B14F-4D97-AF65-F5344CB8AC3E}">
        <p14:creationId xmlns:p14="http://schemas.microsoft.com/office/powerpoint/2010/main" val="121534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usual role of the outreach work package</a:t>
            </a:r>
            <a:r>
              <a:rPr lang="en-US" baseline="0" dirty="0" smtClean="0"/>
              <a:t> is just dissemination of information, but we want to do something far better. </a:t>
            </a:r>
            <a:r>
              <a:rPr lang="en-US" dirty="0" smtClean="0"/>
              <a:t>ASTERICS aims to use the best open science practice </a:t>
            </a:r>
            <a:r>
              <a:rPr lang="mr-IN" dirty="0" smtClean="0"/>
              <a:t>–</a:t>
            </a:r>
            <a:r>
              <a:rPr lang="en-US" dirty="0" smtClean="0"/>
              <a:t> not just</a:t>
            </a:r>
            <a:r>
              <a:rPr lang="en-US" baseline="0" dirty="0" smtClean="0"/>
              <a:t> in open access scientific publications and open access to data through the virtual observatory, but by direct engagement of the public in the process of what computer science people call ‘knowledge discovery’. We’re using citizen science, mass participation experiments. The important thing to remember is that citizen science is NOT outreach. It’s a tool for doing an experiment, like a spectrometer. You’re applying thousands or tens of thousands human brains on an algorithmically-complex classification problem. </a:t>
            </a:r>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6</a:t>
            </a:fld>
            <a:endParaRPr lang="en-US"/>
          </a:p>
        </p:txBody>
      </p:sp>
    </p:spTree>
    <p:extLst>
      <p:ext uri="{BB962C8B-B14F-4D97-AF65-F5344CB8AC3E}">
        <p14:creationId xmlns:p14="http://schemas.microsoft.com/office/powerpoint/2010/main" val="58210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CLAUDIA</a:t>
            </a:r>
            <a:r>
              <a:rPr lang="en-US" baseline="0" dirty="0" smtClean="0"/>
              <a:t> SCARLATTA NOT IN EU BUT WE ARE ‘OPEN’ IN GEOGRAPHICAL TERMS AND SHE DONATED HER TIME FOR THE POTENTIAL FUTURE BENEFIT OF THE ESA EUCLID MISSION</a:t>
            </a:r>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11</a:t>
            </a:fld>
            <a:endParaRPr lang="en-US"/>
          </a:p>
        </p:txBody>
      </p:sp>
    </p:spTree>
    <p:extLst>
      <p:ext uri="{BB962C8B-B14F-4D97-AF65-F5344CB8AC3E}">
        <p14:creationId xmlns:p14="http://schemas.microsoft.com/office/powerpoint/2010/main" val="150564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THAT LUCY</a:t>
            </a:r>
            <a:r>
              <a:rPr lang="en-US" baseline="0" dirty="0" smtClean="0"/>
              <a:t> INVITED AS CTA REPRESENTATIVE AND THAT EXPLICIT INTENTION IS TO BUILD EXPERIMENT THAT WORKS ON PATHFINDER DATA AND WILL BE APPLIED LATER ON FULL ESFRI DATA</a:t>
            </a:r>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15</a:t>
            </a:fld>
            <a:endParaRPr lang="en-US"/>
          </a:p>
        </p:txBody>
      </p:sp>
    </p:spTree>
    <p:extLst>
      <p:ext uri="{BB962C8B-B14F-4D97-AF65-F5344CB8AC3E}">
        <p14:creationId xmlns:p14="http://schemas.microsoft.com/office/powerpoint/2010/main" val="24223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16</a:t>
            </a:fld>
            <a:endParaRPr lang="en-US"/>
          </a:p>
        </p:txBody>
      </p:sp>
    </p:spTree>
    <p:extLst>
      <p:ext uri="{BB962C8B-B14F-4D97-AF65-F5344CB8AC3E}">
        <p14:creationId xmlns:p14="http://schemas.microsoft.com/office/powerpoint/2010/main" val="195904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17</a:t>
            </a:fld>
            <a:endParaRPr lang="en-US"/>
          </a:p>
        </p:txBody>
      </p:sp>
    </p:spTree>
    <p:extLst>
      <p:ext uri="{BB962C8B-B14F-4D97-AF65-F5344CB8AC3E}">
        <p14:creationId xmlns:p14="http://schemas.microsoft.com/office/powerpoint/2010/main" val="1084859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19</a:t>
            </a:fld>
            <a:endParaRPr lang="en-US"/>
          </a:p>
        </p:txBody>
      </p:sp>
    </p:spTree>
    <p:extLst>
      <p:ext uri="{BB962C8B-B14F-4D97-AF65-F5344CB8AC3E}">
        <p14:creationId xmlns:p14="http://schemas.microsoft.com/office/powerpoint/2010/main" val="218442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1F18D-F05E-47DD-8133-946B9A184440}" type="datetime1">
              <a:rPr lang="en-US" smtClean="0"/>
              <a:t>1/16/18</a:t>
            </a:fld>
            <a:endParaRPr lang="en-US"/>
          </a:p>
        </p:txBody>
      </p:sp>
      <p:sp>
        <p:nvSpPr>
          <p:cNvPr id="5" name="Footer Placeholder 4"/>
          <p:cNvSpPr>
            <a:spLocks noGrp="1"/>
          </p:cNvSpPr>
          <p:nvPr>
            <p:ph type="ftr" sz="quarter" idx="11"/>
          </p:nvPr>
        </p:nvSpPr>
        <p:spPr/>
        <p:txBody>
          <a:bodyPr/>
          <a:lstStyle/>
          <a:p>
            <a:r>
              <a:rPr lang="en-US" dirty="0"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9443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438A7F-2A4F-462F-A213-2C0759FFCC78}" type="datetime1">
              <a:rPr lang="en-US" smtClean="0"/>
              <a:t>1/16/18</a:t>
            </a:fld>
            <a:endParaRPr lang="en-US"/>
          </a:p>
        </p:txBody>
      </p:sp>
      <p:sp>
        <p:nvSpPr>
          <p:cNvPr id="5" name="Footer Placeholder 4"/>
          <p:cNvSpPr>
            <a:spLocks noGrp="1"/>
          </p:cNvSpPr>
          <p:nvPr>
            <p:ph type="ftr" sz="quarter" idx="11"/>
          </p:nvPr>
        </p:nvSpPr>
        <p:spPr/>
        <p:txBody>
          <a:bodyPr/>
          <a:lstStyle/>
          <a:p>
            <a:r>
              <a:rPr lang="en-US" dirty="0"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305640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52736"/>
            <a:ext cx="2057400" cy="507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52736"/>
            <a:ext cx="6019800" cy="507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EA7DA-B271-48ED-A164-890165104392}" type="datetime1">
              <a:rPr lang="en-US" smtClean="0"/>
              <a:t>1/16/18</a:t>
            </a:fld>
            <a:endParaRPr lang="en-US"/>
          </a:p>
        </p:txBody>
      </p:sp>
      <p:sp>
        <p:nvSpPr>
          <p:cNvPr id="5" name="Footer Placeholder 4"/>
          <p:cNvSpPr>
            <a:spLocks noGrp="1"/>
          </p:cNvSpPr>
          <p:nvPr>
            <p:ph type="ftr" sz="quarter" idx="11"/>
          </p:nvPr>
        </p:nvSpPr>
        <p:spPr/>
        <p:txBody>
          <a:bodyPr/>
          <a:lstStyle/>
          <a:p>
            <a:r>
              <a:rPr lang="en-US" dirty="0"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300044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ext Step">
    <p:spTree>
      <p:nvGrpSpPr>
        <p:cNvPr id="1" name=""/>
        <p:cNvGrpSpPr/>
        <p:nvPr/>
      </p:nvGrpSpPr>
      <p:grpSpPr>
        <a:xfrm>
          <a:off x="0" y="0"/>
          <a:ext cx="0" cy="0"/>
          <a:chOff x="0" y="0"/>
          <a:chExt cx="0" cy="0"/>
        </a:xfrm>
      </p:grpSpPr>
      <p:sp>
        <p:nvSpPr>
          <p:cNvPr id="5" name="Oval 4"/>
          <p:cNvSpPr/>
          <p:nvPr userDrawn="1"/>
        </p:nvSpPr>
        <p:spPr>
          <a:xfrm>
            <a:off x="2565257" y="1426548"/>
            <a:ext cx="4014382" cy="401258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4282" tIns="32141" rIns="64282" bIns="32141"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ctrTitle"/>
          </p:nvPr>
        </p:nvSpPr>
        <p:spPr>
          <a:xfrm>
            <a:off x="2565257" y="1748434"/>
            <a:ext cx="4014382" cy="3493379"/>
          </a:xfrm>
        </p:spPr>
        <p:txBody>
          <a:bodyPr wrap="square" anchor="ctr">
            <a:noAutofit/>
          </a:bodyPr>
          <a:lstStyle>
            <a:lvl1pPr algn="ctr">
              <a:lnSpc>
                <a:spcPts val="6140"/>
              </a:lnSpc>
              <a:defRPr sz="4200" baseline="0">
                <a:solidFill>
                  <a:schemeClr val="bg2"/>
                </a:solidFill>
              </a:defRPr>
            </a:lvl1pPr>
          </a:lstStyle>
          <a:p>
            <a:r>
              <a:rPr lang="en-US" smtClean="0"/>
              <a:t>Click to edit Master title style</a:t>
            </a:r>
            <a:endParaRPr lang="en-GB"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9141" y="255157"/>
            <a:ext cx="527463" cy="623886"/>
          </a:xfrm>
          <a:prstGeom prst="rect">
            <a:avLst/>
          </a:prstGeom>
        </p:spPr>
      </p:pic>
      <p:sp>
        <p:nvSpPr>
          <p:cNvPr id="12" name="Oval 11"/>
          <p:cNvSpPr/>
          <p:nvPr userDrawn="1"/>
        </p:nvSpPr>
        <p:spPr>
          <a:xfrm>
            <a:off x="8531259" y="6484198"/>
            <a:ext cx="205900" cy="205808"/>
          </a:xfrm>
          <a:prstGeom prst="ellipse">
            <a:avLst/>
          </a:prstGeom>
          <a:solidFill>
            <a:srgbClr val="75AAE5"/>
          </a:solidFill>
          <a:ln>
            <a:noFill/>
          </a:ln>
          <a:effectLst/>
        </p:spPr>
        <p:style>
          <a:lnRef idx="1">
            <a:schemeClr val="accent1"/>
          </a:lnRef>
          <a:fillRef idx="3">
            <a:schemeClr val="accent1"/>
          </a:fillRef>
          <a:effectRef idx="2">
            <a:schemeClr val="accent1"/>
          </a:effectRef>
          <a:fontRef idx="minor">
            <a:schemeClr val="lt1"/>
          </a:fontRef>
        </p:style>
        <p:txBody>
          <a:bodyPr lIns="64282" tIns="32141" rIns="64282" bIns="32141" rtlCol="0" anchor="ctr"/>
          <a:lstStyle/>
          <a:p>
            <a:pPr algn="ctr"/>
            <a:endParaRPr lang="en-GB"/>
          </a:p>
        </p:txBody>
      </p:sp>
      <p:sp>
        <p:nvSpPr>
          <p:cNvPr id="13" name="Slide Number Placeholder 5"/>
          <p:cNvSpPr>
            <a:spLocks noGrp="1"/>
          </p:cNvSpPr>
          <p:nvPr>
            <p:ph type="sldNum" sz="quarter" idx="4"/>
          </p:nvPr>
        </p:nvSpPr>
        <p:spPr>
          <a:xfrm>
            <a:off x="8462624" y="6398505"/>
            <a:ext cx="353919" cy="365125"/>
          </a:xfrm>
          <a:prstGeom prst="rect">
            <a:avLst/>
          </a:prstGeom>
        </p:spPr>
        <p:txBody>
          <a:bodyPr vert="horz" lIns="91429" tIns="45715" rIns="91429" bIns="45715" rtlCol="0" anchor="ctr"/>
          <a:lstStyle>
            <a:lvl1pPr algn="r">
              <a:defRPr sz="700">
                <a:solidFill>
                  <a:srgbClr val="FFFFFF"/>
                </a:solidFill>
              </a:defRPr>
            </a:lvl1pPr>
          </a:lstStyle>
          <a:p>
            <a:pPr algn="ctr"/>
            <a:fld id="{C0BADC3D-1509-2C4E-AB5E-AF0356668A88}" type="slidenum">
              <a:rPr lang="en-GB" smtClean="0"/>
              <a:pPr algn="ctr"/>
              <a:t>‹#›</a:t>
            </a:fld>
            <a:endParaRPr lang="en-GB" dirty="0"/>
          </a:p>
        </p:txBody>
      </p:sp>
      <p:sp>
        <p:nvSpPr>
          <p:cNvPr id="14" name="Oval 13"/>
          <p:cNvSpPr/>
          <p:nvPr userDrawn="1"/>
        </p:nvSpPr>
        <p:spPr>
          <a:xfrm>
            <a:off x="2435317" y="1296666"/>
            <a:ext cx="4274262" cy="4272345"/>
          </a:xfrm>
          <a:prstGeom prst="ellipse">
            <a:avLst/>
          </a:prstGeom>
          <a:ln w="38100"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4282" tIns="32141" rIns="64282" bIns="32141"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187768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0DB5D-2964-4B8C-859D-B6457B16DB3A}" type="datetime1">
              <a:rPr lang="en-US" smtClean="0"/>
              <a:t>1/16/18</a:t>
            </a:fld>
            <a:endParaRPr lang="en-US"/>
          </a:p>
        </p:txBody>
      </p:sp>
      <p:sp>
        <p:nvSpPr>
          <p:cNvPr id="5" name="Footer Placeholder 4"/>
          <p:cNvSpPr>
            <a:spLocks noGrp="1"/>
          </p:cNvSpPr>
          <p:nvPr>
            <p:ph type="ftr" sz="quarter" idx="11"/>
          </p:nvPr>
        </p:nvSpPr>
        <p:spPr/>
        <p:txBody>
          <a:bodyPr/>
          <a:lstStyle/>
          <a:p>
            <a:r>
              <a:rPr lang="en-US" dirty="0"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199672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B6E26E-63C9-4500-A7B0-CBEBC4293308}" type="datetime1">
              <a:rPr lang="en-US" smtClean="0"/>
              <a:t>1/16/18</a:t>
            </a:fld>
            <a:endParaRPr lang="en-US"/>
          </a:p>
        </p:txBody>
      </p:sp>
      <p:sp>
        <p:nvSpPr>
          <p:cNvPr id="5" name="Footer Placeholder 4"/>
          <p:cNvSpPr>
            <a:spLocks noGrp="1"/>
          </p:cNvSpPr>
          <p:nvPr>
            <p:ph type="ftr" sz="quarter" idx="11"/>
          </p:nvPr>
        </p:nvSpPr>
        <p:spPr/>
        <p:txBody>
          <a:bodyPr/>
          <a:lstStyle/>
          <a:p>
            <a:r>
              <a:rPr lang="en-US" dirty="0"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940718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126974-4AA1-4803-AC2C-C334C8D27CF4}" type="datetime1">
              <a:rPr lang="en-US" smtClean="0"/>
              <a:t>1/16/18</a:t>
            </a:fld>
            <a:endParaRPr lang="en-US"/>
          </a:p>
        </p:txBody>
      </p:sp>
      <p:sp>
        <p:nvSpPr>
          <p:cNvPr id="6" name="Footer Placeholder 5"/>
          <p:cNvSpPr>
            <a:spLocks noGrp="1"/>
          </p:cNvSpPr>
          <p:nvPr>
            <p:ph type="ftr" sz="quarter" idx="11"/>
          </p:nvPr>
        </p:nvSpPr>
        <p:spPr/>
        <p:txBody>
          <a:bodyPr/>
          <a:lstStyle/>
          <a:p>
            <a:r>
              <a:rPr lang="en-US" dirty="0" smtClean="0"/>
              <a:t>AGA / Amsterdam</a:t>
            </a:r>
            <a:endParaRPr lang="en-US" dirty="0"/>
          </a:p>
        </p:txBody>
      </p:sp>
      <p:sp>
        <p:nvSpPr>
          <p:cNvPr id="7" name="Slide Number Placeholder 6"/>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1938092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7544" y="198884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708920"/>
            <a:ext cx="4040188" cy="34172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008" y="198884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708919"/>
            <a:ext cx="4041775" cy="34172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E85FF3-BE1A-4B7F-8668-D1630C3DDA60}" type="datetime1">
              <a:rPr lang="en-US" smtClean="0"/>
              <a:t>1/16/18</a:t>
            </a:fld>
            <a:endParaRPr lang="en-US"/>
          </a:p>
        </p:txBody>
      </p:sp>
      <p:sp>
        <p:nvSpPr>
          <p:cNvPr id="8" name="Footer Placeholder 7"/>
          <p:cNvSpPr>
            <a:spLocks noGrp="1"/>
          </p:cNvSpPr>
          <p:nvPr>
            <p:ph type="ftr" sz="quarter" idx="11"/>
          </p:nvPr>
        </p:nvSpPr>
        <p:spPr/>
        <p:txBody>
          <a:bodyPr/>
          <a:lstStyle/>
          <a:p>
            <a:r>
              <a:rPr lang="en-US" dirty="0" smtClean="0"/>
              <a:t>AGA / Amsterdam</a:t>
            </a:r>
            <a:endParaRPr lang="en-US" dirty="0"/>
          </a:p>
        </p:txBody>
      </p:sp>
      <p:sp>
        <p:nvSpPr>
          <p:cNvPr id="9" name="Slide Number Placeholder 8"/>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304681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50D5FE-8997-422A-867C-D8DE57D3106F}" type="datetime1">
              <a:rPr lang="en-US" smtClean="0"/>
              <a:t>1/16/18</a:t>
            </a:fld>
            <a:endParaRPr lang="en-US"/>
          </a:p>
        </p:txBody>
      </p:sp>
      <p:sp>
        <p:nvSpPr>
          <p:cNvPr id="4" name="Footer Placeholder 3"/>
          <p:cNvSpPr>
            <a:spLocks noGrp="1"/>
          </p:cNvSpPr>
          <p:nvPr>
            <p:ph type="ftr" sz="quarter" idx="11"/>
          </p:nvPr>
        </p:nvSpPr>
        <p:spPr/>
        <p:txBody>
          <a:bodyPr/>
          <a:lstStyle/>
          <a:p>
            <a:r>
              <a:rPr lang="en-US" dirty="0" smtClean="0"/>
              <a:t>AGA / Amsterdam</a:t>
            </a:r>
            <a:endParaRPr lang="en-US" dirty="0"/>
          </a:p>
        </p:txBody>
      </p:sp>
      <p:sp>
        <p:nvSpPr>
          <p:cNvPr id="5" name="Slide Number Placeholder 4"/>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1630047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D3238-F08D-4A06-80DA-2DF4D987090E}" type="datetime1">
              <a:rPr lang="en-US" smtClean="0"/>
              <a:t>1/16/18</a:t>
            </a:fld>
            <a:endParaRPr lang="en-US"/>
          </a:p>
        </p:txBody>
      </p:sp>
      <p:sp>
        <p:nvSpPr>
          <p:cNvPr id="3" name="Footer Placeholder 2"/>
          <p:cNvSpPr>
            <a:spLocks noGrp="1"/>
          </p:cNvSpPr>
          <p:nvPr>
            <p:ph type="ftr" sz="quarter" idx="11"/>
          </p:nvPr>
        </p:nvSpPr>
        <p:spPr/>
        <p:txBody>
          <a:bodyPr/>
          <a:lstStyle/>
          <a:p>
            <a:r>
              <a:rPr lang="en-US" dirty="0" smtClean="0"/>
              <a:t>AGA / Amsterdam</a:t>
            </a:r>
            <a:endParaRPr lang="en-US" dirty="0"/>
          </a:p>
        </p:txBody>
      </p:sp>
      <p:sp>
        <p:nvSpPr>
          <p:cNvPr id="4" name="Slide Number Placeholder 3"/>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361241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124744"/>
            <a:ext cx="5111750"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420888"/>
            <a:ext cx="3008313" cy="370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E12C2A-43D7-40ED-B6B5-D9EBF88CA425}" type="datetime1">
              <a:rPr lang="en-US" smtClean="0"/>
              <a:t>1/16/18</a:t>
            </a:fld>
            <a:endParaRPr lang="en-US"/>
          </a:p>
        </p:txBody>
      </p:sp>
      <p:sp>
        <p:nvSpPr>
          <p:cNvPr id="6" name="Footer Placeholder 5"/>
          <p:cNvSpPr>
            <a:spLocks noGrp="1"/>
          </p:cNvSpPr>
          <p:nvPr>
            <p:ph type="ftr" sz="quarter" idx="11"/>
          </p:nvPr>
        </p:nvSpPr>
        <p:spPr/>
        <p:txBody>
          <a:bodyPr/>
          <a:lstStyle/>
          <a:p>
            <a:r>
              <a:rPr lang="en-US" dirty="0" smtClean="0"/>
              <a:t>AGA / Amsterdam</a:t>
            </a:r>
            <a:endParaRPr lang="en-US" dirty="0"/>
          </a:p>
        </p:txBody>
      </p:sp>
      <p:sp>
        <p:nvSpPr>
          <p:cNvPr id="7" name="Slide Number Placeholder 6"/>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126491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80727"/>
            <a:ext cx="5486400" cy="3746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C013F-FB13-4B04-9D76-92610EECEC9A}" type="datetime1">
              <a:rPr lang="en-US" smtClean="0"/>
              <a:t>1/16/18</a:t>
            </a:fld>
            <a:endParaRPr lang="en-US"/>
          </a:p>
        </p:txBody>
      </p:sp>
      <p:sp>
        <p:nvSpPr>
          <p:cNvPr id="6" name="Footer Placeholder 5"/>
          <p:cNvSpPr>
            <a:spLocks noGrp="1"/>
          </p:cNvSpPr>
          <p:nvPr>
            <p:ph type="ftr" sz="quarter" idx="11"/>
          </p:nvPr>
        </p:nvSpPr>
        <p:spPr/>
        <p:txBody>
          <a:bodyPr/>
          <a:lstStyle/>
          <a:p>
            <a:r>
              <a:rPr lang="en-US" dirty="0" smtClean="0"/>
              <a:t>AGA / Amsterdam</a:t>
            </a:r>
            <a:endParaRPr lang="en-US" dirty="0"/>
          </a:p>
        </p:txBody>
      </p:sp>
      <p:sp>
        <p:nvSpPr>
          <p:cNvPr id="7" name="Slide Number Placeholder 6"/>
          <p:cNvSpPr>
            <a:spLocks noGrp="1"/>
          </p:cNvSpPr>
          <p:nvPr>
            <p:ph type="sldNum" sz="quarter" idx="12"/>
          </p:nvPr>
        </p:nvSpPr>
        <p:spPr/>
        <p:txBody>
          <a:bodyPr/>
          <a:lstStyle/>
          <a:p>
            <a:fld id="{D74B269A-82B5-4A44-BF6B-85C5902E589A}" type="slidenum">
              <a:rPr lang="en-US" smtClean="0"/>
              <a:t>‹#›</a:t>
            </a:fld>
            <a:endParaRPr lang="en-US"/>
          </a:p>
        </p:txBody>
      </p:sp>
    </p:spTree>
    <p:extLst>
      <p:ext uri="{BB962C8B-B14F-4D97-AF65-F5344CB8AC3E}">
        <p14:creationId xmlns:p14="http://schemas.microsoft.com/office/powerpoint/2010/main" val="24114035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userDrawn="1"/>
        </p:nvSpPr>
        <p:spPr>
          <a:xfrm>
            <a:off x="0" y="6381328"/>
            <a:ext cx="9144000" cy="360040"/>
          </a:xfrm>
          <a:prstGeom prst="rect">
            <a:avLst/>
          </a:prstGeom>
          <a:solidFill>
            <a:srgbClr val="C3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052736"/>
            <a:ext cx="8229600" cy="86409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988840"/>
            <a:ext cx="8229600" cy="413732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7443930E-B9FE-452B-8BA3-5D8C324E38D7}" type="datetime1">
              <a:rPr lang="en-US" smtClean="0"/>
              <a:pPr/>
              <a:t>1/16/18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AGA / Amsterdam</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D74B269A-82B5-4A44-BF6B-85C5902E589A}" type="slidenum">
              <a:rPr lang="en-US" smtClean="0"/>
              <a:pPr/>
              <a:t>‹#›</a:t>
            </a:fld>
            <a:endParaRPr lang="en-US"/>
          </a:p>
        </p:txBody>
      </p:sp>
      <p:pic>
        <p:nvPicPr>
          <p:cNvPr id="7" name="Kép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544" y="332656"/>
            <a:ext cx="968529" cy="684042"/>
          </a:xfrm>
          <a:prstGeom prst="rect">
            <a:avLst/>
          </a:prstGeom>
        </p:spPr>
      </p:pic>
      <p:pic>
        <p:nvPicPr>
          <p:cNvPr id="8" name="Kép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flipH="1" flipV="1">
            <a:off x="7956376" y="332656"/>
            <a:ext cx="720080" cy="476686"/>
          </a:xfrm>
          <a:prstGeom prst="rect">
            <a:avLst/>
          </a:prstGeom>
        </p:spPr>
      </p:pic>
      <p:sp>
        <p:nvSpPr>
          <p:cNvPr id="9" name="Szövegdoboz 8"/>
          <p:cNvSpPr txBox="1"/>
          <p:nvPr userDrawn="1"/>
        </p:nvSpPr>
        <p:spPr>
          <a:xfrm>
            <a:off x="3995936" y="345681"/>
            <a:ext cx="3888432" cy="461665"/>
          </a:xfrm>
          <a:prstGeom prst="rect">
            <a:avLst/>
          </a:prstGeom>
          <a:noFill/>
        </p:spPr>
        <p:txBody>
          <a:bodyPr wrap="square" rtlCol="0">
            <a:spAutoFit/>
          </a:bodyPr>
          <a:lstStyle/>
          <a:p>
            <a:pPr algn="r"/>
            <a:r>
              <a:rPr lang="en-US" sz="1200" i="1" smtClean="0">
                <a:solidFill>
                  <a:schemeClr val="bg1">
                    <a:lumMod val="50000"/>
                  </a:schemeClr>
                </a:solidFill>
              </a:rPr>
              <a:t>Astronomy ESFRI &amp; Research Infrastructure Cluster</a:t>
            </a:r>
          </a:p>
          <a:p>
            <a:pPr algn="r"/>
            <a:r>
              <a:rPr lang="en-US" sz="1200" i="1" smtClean="0">
                <a:solidFill>
                  <a:schemeClr val="bg1">
                    <a:lumMod val="50000"/>
                  </a:schemeClr>
                </a:solidFill>
              </a:rPr>
              <a:t> ASTERICS - 653477</a:t>
            </a:r>
          </a:p>
        </p:txBody>
      </p:sp>
    </p:spTree>
    <p:extLst>
      <p:ext uri="{BB962C8B-B14F-4D97-AF65-F5344CB8AC3E}">
        <p14:creationId xmlns:p14="http://schemas.microsoft.com/office/powerpoint/2010/main" val="859716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4000" kern="1200">
          <a:solidFill>
            <a:srgbClr val="C32128"/>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Dissemination, Engagement and Citizen Science</a:t>
            </a:r>
            <a:endParaRPr lang="en-US" dirty="0"/>
          </a:p>
        </p:txBody>
      </p:sp>
      <p:sp>
        <p:nvSpPr>
          <p:cNvPr id="3" name="Subtitle 2"/>
          <p:cNvSpPr>
            <a:spLocks noGrp="1"/>
          </p:cNvSpPr>
          <p:nvPr>
            <p:ph type="subTitle" idx="1"/>
          </p:nvPr>
        </p:nvSpPr>
        <p:spPr/>
        <p:txBody>
          <a:bodyPr>
            <a:normAutofit/>
          </a:bodyPr>
          <a:lstStyle/>
          <a:p>
            <a:r>
              <a:rPr lang="en-US" dirty="0" smtClean="0"/>
              <a:t>Stephen </a:t>
            </a:r>
            <a:r>
              <a:rPr lang="en-US" dirty="0" err="1" smtClean="0"/>
              <a:t>Serjeant</a:t>
            </a:r>
            <a:endParaRPr lang="en-US" dirty="0" smtClean="0"/>
          </a:p>
          <a:p>
            <a:r>
              <a:rPr lang="en-US" dirty="0" smtClean="0"/>
              <a:t>ASTERICS Policy Forum</a:t>
            </a:r>
          </a:p>
          <a:p>
            <a:r>
              <a:rPr lang="en-US" dirty="0" smtClean="0"/>
              <a:t>January 2018</a:t>
            </a:r>
            <a:endParaRPr lang="en-US" dirty="0"/>
          </a:p>
        </p:txBody>
      </p:sp>
      <p:pic>
        <p:nvPicPr>
          <p:cNvPr id="4" name="Picture 3"/>
          <p:cNvPicPr>
            <a:picLocks noChangeAspect="1"/>
          </p:cNvPicPr>
          <p:nvPr/>
        </p:nvPicPr>
        <p:blipFill>
          <a:blip r:embed="rId2"/>
          <a:stretch>
            <a:fillRect/>
          </a:stretch>
        </p:blipFill>
        <p:spPr>
          <a:xfrm>
            <a:off x="410896" y="1172458"/>
            <a:ext cx="543395" cy="543395"/>
          </a:xfrm>
          <a:prstGeom prst="rect">
            <a:avLst/>
          </a:prstGeom>
        </p:spPr>
      </p:pic>
      <p:sp>
        <p:nvSpPr>
          <p:cNvPr id="5" name="Subtitle 5"/>
          <p:cNvSpPr txBox="1">
            <a:spLocks/>
          </p:cNvSpPr>
          <p:nvPr/>
        </p:nvSpPr>
        <p:spPr>
          <a:xfrm>
            <a:off x="1075379" y="1228562"/>
            <a:ext cx="3630448" cy="461665"/>
          </a:xfrm>
          <a:prstGeom prst="rect">
            <a:avLst/>
          </a:prstGeom>
        </p:spPr>
        <p:txBody>
          <a:bodyPr vert="horz" wrap="square" lIns="0" tIns="0" rIns="0" bIns="0" rtlCol="0">
            <a:spAutoFit/>
          </a:bodyPr>
          <a:lstStyle>
            <a:lvl1pPr marL="0" indent="0" algn="l" defTabSz="650276" rtl="0" eaLnBrk="1" latinLnBrk="0" hangingPunct="1">
              <a:lnSpc>
                <a:spcPct val="100000"/>
              </a:lnSpc>
              <a:spcBef>
                <a:spcPts val="0"/>
              </a:spcBef>
              <a:spcAft>
                <a:spcPts val="0"/>
              </a:spcAft>
              <a:buClr>
                <a:schemeClr val="tx2"/>
              </a:buClr>
              <a:buSzPct val="90000"/>
              <a:buFont typeface="Lucida Grande"/>
              <a:buNone/>
              <a:defRPr sz="3000" kern="1200">
                <a:solidFill>
                  <a:srgbClr val="FFFFFF"/>
                </a:solidFill>
                <a:latin typeface="+mn-lt"/>
                <a:ea typeface="+mn-ea"/>
                <a:cs typeface="+mn-cs"/>
              </a:defRPr>
            </a:lvl1pPr>
            <a:lvl2pPr marL="650276" indent="0" algn="ctr" defTabSz="650276" rtl="0" eaLnBrk="1" latinLnBrk="0" hangingPunct="1">
              <a:lnSpc>
                <a:spcPct val="100000"/>
              </a:lnSpc>
              <a:spcBef>
                <a:spcPts val="0"/>
              </a:spcBef>
              <a:spcAft>
                <a:spcPts val="0"/>
              </a:spcAft>
              <a:buClr>
                <a:schemeClr val="tx2"/>
              </a:buClr>
              <a:buSzPct val="90000"/>
              <a:buFont typeface="Lucida Grande"/>
              <a:buNone/>
              <a:defRPr sz="1800" kern="1200">
                <a:solidFill>
                  <a:schemeClr val="tx1">
                    <a:tint val="75000"/>
                  </a:schemeClr>
                </a:solidFill>
                <a:latin typeface="+mn-lt"/>
                <a:ea typeface="+mn-ea"/>
                <a:cs typeface="+mn-cs"/>
              </a:defRPr>
            </a:lvl2pPr>
            <a:lvl3pPr marL="1300551" indent="0" algn="ctr" defTabSz="650276" rtl="0" eaLnBrk="1" latinLnBrk="0" hangingPunct="1">
              <a:lnSpc>
                <a:spcPct val="100000"/>
              </a:lnSpc>
              <a:spcBef>
                <a:spcPts val="0"/>
              </a:spcBef>
              <a:spcAft>
                <a:spcPts val="0"/>
              </a:spcAft>
              <a:buClr>
                <a:schemeClr val="tx2"/>
              </a:buClr>
              <a:buSzPct val="90000"/>
              <a:buFont typeface="Lucida Grande"/>
              <a:buNone/>
              <a:defRPr sz="2400" kern="1200">
                <a:solidFill>
                  <a:schemeClr val="tx1">
                    <a:tint val="75000"/>
                  </a:schemeClr>
                </a:solidFill>
                <a:latin typeface="+mn-lt"/>
                <a:ea typeface="+mn-ea"/>
                <a:cs typeface="+mn-cs"/>
              </a:defRPr>
            </a:lvl3pPr>
            <a:lvl4pPr marL="1950827" indent="0" algn="ctr" defTabSz="650276" rtl="0" eaLnBrk="1" latinLnBrk="0" hangingPunct="1">
              <a:lnSpc>
                <a:spcPct val="100000"/>
              </a:lnSpc>
              <a:spcBef>
                <a:spcPts val="0"/>
              </a:spcBef>
              <a:spcAft>
                <a:spcPts val="0"/>
              </a:spcAft>
              <a:buFont typeface="Lucida Grande"/>
              <a:buNone/>
              <a:defRPr sz="1800" kern="1200">
                <a:solidFill>
                  <a:schemeClr val="tx1">
                    <a:tint val="75000"/>
                  </a:schemeClr>
                </a:solidFill>
                <a:latin typeface="+mn-lt"/>
                <a:ea typeface="+mn-ea"/>
                <a:cs typeface="+mn-cs"/>
              </a:defRPr>
            </a:lvl4pPr>
            <a:lvl5pPr marL="2601102" indent="0" algn="ctr" defTabSz="650276" rtl="0" eaLnBrk="1" latinLnBrk="0" hangingPunct="1">
              <a:lnSpc>
                <a:spcPct val="100000"/>
              </a:lnSpc>
              <a:spcBef>
                <a:spcPts val="0"/>
              </a:spcBef>
              <a:spcAft>
                <a:spcPts val="0"/>
              </a:spcAft>
              <a:buFont typeface="Lucida Grande"/>
              <a:buNone/>
              <a:defRPr sz="1800" kern="1200">
                <a:solidFill>
                  <a:schemeClr val="tx1">
                    <a:tint val="75000"/>
                  </a:schemeClr>
                </a:solidFill>
                <a:latin typeface="+mn-lt"/>
                <a:ea typeface="+mn-ea"/>
                <a:cs typeface="+mn-cs"/>
              </a:defRPr>
            </a:lvl5pPr>
            <a:lvl6pPr marL="3251378" indent="0" algn="ctr" defTabSz="650276" rtl="0" eaLnBrk="1" latinLnBrk="0" hangingPunct="1">
              <a:spcBef>
                <a:spcPct val="20000"/>
              </a:spcBef>
              <a:buFont typeface="Arial"/>
              <a:buNone/>
              <a:defRPr sz="2800" kern="1200">
                <a:solidFill>
                  <a:schemeClr val="tx1">
                    <a:tint val="75000"/>
                  </a:schemeClr>
                </a:solidFill>
                <a:latin typeface="+mn-lt"/>
                <a:ea typeface="+mn-ea"/>
                <a:cs typeface="+mn-cs"/>
              </a:defRPr>
            </a:lvl6pPr>
            <a:lvl7pPr marL="3901653" indent="0" algn="ctr" defTabSz="650276" rtl="0" eaLnBrk="1" latinLnBrk="0" hangingPunct="1">
              <a:spcBef>
                <a:spcPct val="20000"/>
              </a:spcBef>
              <a:buFont typeface="Arial"/>
              <a:buNone/>
              <a:defRPr sz="2800" kern="1200">
                <a:solidFill>
                  <a:schemeClr val="tx1">
                    <a:tint val="75000"/>
                  </a:schemeClr>
                </a:solidFill>
                <a:latin typeface="+mn-lt"/>
                <a:ea typeface="+mn-ea"/>
                <a:cs typeface="+mn-cs"/>
              </a:defRPr>
            </a:lvl7pPr>
            <a:lvl8pPr marL="4551929" indent="0" algn="ctr" defTabSz="650276" rtl="0" eaLnBrk="1" latinLnBrk="0" hangingPunct="1">
              <a:spcBef>
                <a:spcPct val="20000"/>
              </a:spcBef>
              <a:buFont typeface="Arial"/>
              <a:buNone/>
              <a:defRPr sz="2800" kern="1200">
                <a:solidFill>
                  <a:schemeClr val="tx1">
                    <a:tint val="75000"/>
                  </a:schemeClr>
                </a:solidFill>
                <a:latin typeface="+mn-lt"/>
                <a:ea typeface="+mn-ea"/>
                <a:cs typeface="+mn-cs"/>
              </a:defRPr>
            </a:lvl8pPr>
            <a:lvl9pPr marL="5202204" indent="0" algn="ctr" defTabSz="650276"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en-GB" dirty="0" smtClean="0">
                <a:solidFill>
                  <a:srgbClr val="C32128"/>
                </a:solidFill>
              </a:rPr>
              <a:t>@</a:t>
            </a:r>
            <a:r>
              <a:rPr lang="en-GB" dirty="0" err="1" smtClean="0">
                <a:solidFill>
                  <a:srgbClr val="C32128"/>
                </a:solidFill>
              </a:rPr>
              <a:t>stephenserjeant</a:t>
            </a:r>
            <a:endParaRPr lang="en-GB" dirty="0" smtClean="0">
              <a:solidFill>
                <a:srgbClr val="C32128"/>
              </a:solidFill>
            </a:endParaRPr>
          </a:p>
        </p:txBody>
      </p:sp>
    </p:spTree>
    <p:extLst>
      <p:ext uri="{BB962C8B-B14F-4D97-AF65-F5344CB8AC3E}">
        <p14:creationId xmlns:p14="http://schemas.microsoft.com/office/powerpoint/2010/main" val="2013632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 Science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Workshop 1: St Catherine’s College Oxford, July 2016</a:t>
            </a:r>
          </a:p>
          <a:p>
            <a:r>
              <a:rPr lang="en-US" dirty="0" smtClean="0"/>
              <a:t>Representation from CTA, SKA, E-ELT, and other astronomy facilities</a:t>
            </a:r>
          </a:p>
          <a:p>
            <a:r>
              <a:rPr lang="en-US" dirty="0" smtClean="0"/>
              <a:t>E-ELT not well suited to surveys that can be mined through crowdsourcing, but crowdsourcing can identify rare populations in survey data sets to supply E-ELT targets</a:t>
            </a:r>
          </a:p>
          <a:p>
            <a:r>
              <a:rPr lang="en-US" dirty="0" smtClean="0"/>
              <a:t>Workshop 2: INAF Trieste next week!</a:t>
            </a:r>
          </a:p>
        </p:txBody>
      </p:sp>
      <p:sp>
        <p:nvSpPr>
          <p:cNvPr id="4" name="Date Placeholder 3"/>
          <p:cNvSpPr>
            <a:spLocks noGrp="1"/>
          </p:cNvSpPr>
          <p:nvPr>
            <p:ph type="dt" sz="half" idx="10"/>
          </p:nvPr>
        </p:nvSpPr>
        <p:spPr/>
        <p:txBody>
          <a:bodyPr/>
          <a:lstStyle/>
          <a:p>
            <a:r>
              <a:rPr lang="en-US" dirty="0" smtClean="0"/>
              <a:t>1/16/18</a:t>
            </a:r>
            <a:endParaRPr lang="en-US" dirty="0"/>
          </a:p>
        </p:txBody>
      </p:sp>
      <p:sp>
        <p:nvSpPr>
          <p:cNvPr id="5" name="Footer Placeholder 4"/>
          <p:cNvSpPr>
            <a:spLocks noGrp="1"/>
          </p:cNvSpPr>
          <p:nvPr>
            <p:ph type="ftr" sz="quarter" idx="11"/>
          </p:nvPr>
        </p:nvSpPr>
        <p:spPr/>
        <p:txBody>
          <a:bodyPr/>
          <a:lstStyle/>
          <a:p>
            <a:r>
              <a:rPr lang="en-US" dirty="0" smtClean="0"/>
              <a:t>APF /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10</a:t>
            </a:fld>
            <a:endParaRPr lang="en-US"/>
          </a:p>
        </p:txBody>
      </p:sp>
      <p:pic>
        <p:nvPicPr>
          <p:cNvPr id="9" name="Picture 8" descr="IMG_02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685"/>
            <a:ext cx="9144000" cy="6089234"/>
          </a:xfrm>
          <a:prstGeom prst="rect">
            <a:avLst/>
          </a:prstGeom>
        </p:spPr>
      </p:pic>
    </p:spTree>
    <p:extLst>
      <p:ext uri="{BB962C8B-B14F-4D97-AF65-F5344CB8AC3E}">
        <p14:creationId xmlns:p14="http://schemas.microsoft.com/office/powerpoint/2010/main" val="3395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Deblending</a:t>
            </a:r>
            <a:r>
              <a:rPr lang="en-US" dirty="0" smtClean="0"/>
              <a:t> </a:t>
            </a:r>
            <a:r>
              <a:rPr lang="en-US" dirty="0" err="1" smtClean="0"/>
              <a:t>slitless</a:t>
            </a:r>
            <a:r>
              <a:rPr lang="en-US" dirty="0" smtClean="0"/>
              <a:t> spectra</a:t>
            </a:r>
            <a:endParaRPr lang="en-US" dirty="0"/>
          </a:p>
        </p:txBody>
      </p:sp>
      <p:sp>
        <p:nvSpPr>
          <p:cNvPr id="3" name="Content Placeholder 2"/>
          <p:cNvSpPr>
            <a:spLocks noGrp="1"/>
          </p:cNvSpPr>
          <p:nvPr>
            <p:ph idx="1"/>
          </p:nvPr>
        </p:nvSpPr>
        <p:spPr/>
        <p:txBody>
          <a:bodyPr>
            <a:normAutofit lnSpcReduction="10000"/>
          </a:bodyPr>
          <a:lstStyle/>
          <a:p>
            <a:r>
              <a:rPr lang="en-US" dirty="0" smtClean="0"/>
              <a:t>Lead: Claudia </a:t>
            </a:r>
            <a:r>
              <a:rPr lang="en-US" dirty="0" err="1" smtClean="0"/>
              <a:t>Scarlatta</a:t>
            </a:r>
            <a:endParaRPr lang="en-US" dirty="0" smtClean="0"/>
          </a:p>
          <a:p>
            <a:r>
              <a:rPr lang="en-US" dirty="0" smtClean="0"/>
              <a:t>Science objective: a spectroscopic survey of star-forming galaxies and AGN, quantifying star formation rates and black hole accretion diagnostics</a:t>
            </a:r>
          </a:p>
          <a:p>
            <a:r>
              <a:rPr lang="en-US" dirty="0" smtClean="0"/>
              <a:t>Activity: interactively </a:t>
            </a:r>
            <a:r>
              <a:rPr lang="en-US" dirty="0" err="1" smtClean="0"/>
              <a:t>deblend</a:t>
            </a:r>
            <a:r>
              <a:rPr lang="en-US" dirty="0" smtClean="0"/>
              <a:t> objects in confused </a:t>
            </a:r>
            <a:r>
              <a:rPr lang="en-US" dirty="0" err="1" smtClean="0"/>
              <a:t>slitless</a:t>
            </a:r>
            <a:r>
              <a:rPr lang="en-US" dirty="0" smtClean="0"/>
              <a:t> spectroscopy, for application on HST data (WISH) and future use in Euclid</a:t>
            </a:r>
            <a:endParaRPr lang="en-US" dirty="0"/>
          </a:p>
        </p:txBody>
      </p:sp>
      <p:sp>
        <p:nvSpPr>
          <p:cNvPr id="4" name="Date Placeholder 3"/>
          <p:cNvSpPr>
            <a:spLocks noGrp="1"/>
          </p:cNvSpPr>
          <p:nvPr>
            <p:ph type="dt" sz="half" idx="10"/>
          </p:nvPr>
        </p:nvSpPr>
        <p:spPr/>
        <p:txBody>
          <a:bodyPr/>
          <a:lstStyle/>
          <a:p>
            <a:r>
              <a:rPr lang="en-US" dirty="0"/>
              <a:t>14/3/17</a:t>
            </a:r>
          </a:p>
        </p:txBody>
      </p:sp>
      <p:sp>
        <p:nvSpPr>
          <p:cNvPr id="5" name="Footer Placeholder 4"/>
          <p:cNvSpPr>
            <a:spLocks noGrp="1"/>
          </p:cNvSpPr>
          <p:nvPr>
            <p:ph type="ftr" sz="quarter" idx="11"/>
          </p:nvPr>
        </p:nvSpPr>
        <p:spPr/>
        <p:txBody>
          <a:bodyPr/>
          <a:lstStyle/>
          <a:p>
            <a:r>
              <a:rPr lang="en-US" dirty="0"/>
              <a:t>AGA / Amsterdam</a:t>
            </a:r>
          </a:p>
        </p:txBody>
      </p:sp>
      <p:sp>
        <p:nvSpPr>
          <p:cNvPr id="6" name="Slide Number Placeholder 5"/>
          <p:cNvSpPr>
            <a:spLocks noGrp="1"/>
          </p:cNvSpPr>
          <p:nvPr>
            <p:ph type="sldNum" sz="quarter" idx="12"/>
          </p:nvPr>
        </p:nvSpPr>
        <p:spPr/>
        <p:txBody>
          <a:bodyPr/>
          <a:lstStyle/>
          <a:p>
            <a:fld id="{D74B269A-82B5-4A44-BF6B-85C5902E589A}" type="slidenum">
              <a:rPr lang="en-US" smtClean="0"/>
              <a:t>11</a:t>
            </a:fld>
            <a:endParaRPr lang="en-US"/>
          </a:p>
        </p:txBody>
      </p:sp>
      <p:pic>
        <p:nvPicPr>
          <p:cNvPr id="7" name="Picture 6"/>
          <p:cNvPicPr>
            <a:picLocks noChangeAspect="1"/>
          </p:cNvPicPr>
          <p:nvPr/>
        </p:nvPicPr>
        <p:blipFill>
          <a:blip r:embed="rId3"/>
          <a:stretch>
            <a:fillRect/>
          </a:stretch>
        </p:blipFill>
        <p:spPr>
          <a:xfrm>
            <a:off x="0" y="1267488"/>
            <a:ext cx="9144000" cy="4857090"/>
          </a:xfrm>
          <a:prstGeom prst="rect">
            <a:avLst/>
          </a:prstGeom>
        </p:spPr>
      </p:pic>
      <p:sp>
        <p:nvSpPr>
          <p:cNvPr id="8" name="TextBox 7"/>
          <p:cNvSpPr txBox="1"/>
          <p:nvPr/>
        </p:nvSpPr>
        <p:spPr>
          <a:xfrm>
            <a:off x="0" y="6124578"/>
            <a:ext cx="1506029" cy="307777"/>
          </a:xfrm>
          <a:prstGeom prst="rect">
            <a:avLst/>
          </a:prstGeom>
          <a:noFill/>
        </p:spPr>
        <p:txBody>
          <a:bodyPr wrap="none" rtlCol="0">
            <a:spAutoFit/>
          </a:bodyPr>
          <a:lstStyle/>
          <a:p>
            <a:r>
              <a:rPr lang="en-US" sz="1400" dirty="0" smtClean="0"/>
              <a:t>3D-HST </a:t>
            </a:r>
            <a:r>
              <a:rPr lang="en-US" sz="1400" dirty="0" err="1" smtClean="0"/>
              <a:t>ApJS</a:t>
            </a:r>
            <a:r>
              <a:rPr lang="en-US" sz="1400" dirty="0" smtClean="0"/>
              <a:t> 2012</a:t>
            </a:r>
            <a:endParaRPr lang="en-US" sz="1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9938"/>
            <a:ext cx="9144000" cy="5615126"/>
          </a:xfrm>
          <a:prstGeom prst="rect">
            <a:avLst/>
          </a:prstGeom>
        </p:spPr>
      </p:pic>
    </p:spTree>
    <p:extLst>
      <p:ext uri="{BB962C8B-B14F-4D97-AF65-F5344CB8AC3E}">
        <p14:creationId xmlns:p14="http://schemas.microsoft.com/office/powerpoint/2010/main" val="93104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5020"/>
            <a:ext cx="8229600" cy="864096"/>
          </a:xfrm>
        </p:spPr>
        <p:txBody>
          <a:bodyPr>
            <a:normAutofit fontScale="90000"/>
          </a:bodyPr>
          <a:lstStyle/>
          <a:p>
            <a:r>
              <a:rPr lang="en-US" dirty="0" smtClean="0"/>
              <a:t>CREDO: Cosmic Ray Extremely Distributed Observatory</a:t>
            </a:r>
            <a:endParaRPr lang="en-US" dirty="0"/>
          </a:p>
        </p:txBody>
      </p:sp>
      <p:sp>
        <p:nvSpPr>
          <p:cNvPr id="3" name="Content Placeholder 2"/>
          <p:cNvSpPr>
            <a:spLocks noGrp="1"/>
          </p:cNvSpPr>
          <p:nvPr>
            <p:ph idx="1"/>
          </p:nvPr>
        </p:nvSpPr>
        <p:spPr>
          <a:xfrm>
            <a:off x="479482" y="2167106"/>
            <a:ext cx="8229600" cy="4137323"/>
          </a:xfrm>
        </p:spPr>
        <p:txBody>
          <a:bodyPr>
            <a:noAutofit/>
          </a:bodyPr>
          <a:lstStyle/>
          <a:p>
            <a:r>
              <a:rPr lang="en-US" sz="2000" dirty="0" smtClean="0"/>
              <a:t>Lead: </a:t>
            </a:r>
            <a:r>
              <a:rPr lang="en-US" sz="2000" dirty="0" err="1" smtClean="0"/>
              <a:t>Piotr</a:t>
            </a:r>
            <a:r>
              <a:rPr lang="en-US" sz="2000" dirty="0" smtClean="0"/>
              <a:t> </a:t>
            </a:r>
            <a:r>
              <a:rPr lang="en-US" sz="2000" dirty="0" err="1" smtClean="0"/>
              <a:t>Homola</a:t>
            </a:r>
            <a:r>
              <a:rPr lang="en-US" sz="2000" dirty="0"/>
              <a:t> </a:t>
            </a:r>
            <a:r>
              <a:rPr lang="en-US" sz="2000" dirty="0" smtClean="0"/>
              <a:t>  </a:t>
            </a:r>
            <a:r>
              <a:rPr lang="en-US" sz="2000" dirty="0"/>
              <a:t>https://</a:t>
            </a:r>
            <a:r>
              <a:rPr lang="en-US" sz="2000" dirty="0" err="1"/>
              <a:t>credo.ifj.edu.pl</a:t>
            </a:r>
            <a:r>
              <a:rPr lang="en-US" sz="2000" dirty="0" smtClean="0"/>
              <a:t>/</a:t>
            </a:r>
          </a:p>
          <a:p>
            <a:r>
              <a:rPr lang="en-US" sz="2000" dirty="0" smtClean="0"/>
              <a:t>Science objective: detect ultra-high-energy charged particles with a whole-Earth Cherenkov detector</a:t>
            </a:r>
          </a:p>
          <a:p>
            <a:r>
              <a:rPr lang="en-US" sz="2000" dirty="0" smtClean="0"/>
              <a:t>Activity: use mobile phones as charged particle detectors, either while charging (so horizontal) or while playing </a:t>
            </a:r>
            <a:r>
              <a:rPr lang="en-US" sz="2000" dirty="0" err="1" smtClean="0"/>
              <a:t>Pokemon</a:t>
            </a:r>
            <a:r>
              <a:rPr lang="en-US" sz="2000" dirty="0" smtClean="0"/>
              <a:t> Go (so orientation known)</a:t>
            </a:r>
          </a:p>
          <a:p>
            <a:r>
              <a:rPr lang="en-US" sz="2000" dirty="0" smtClean="0"/>
              <a:t>First CREDO meeting in August </a:t>
            </a:r>
            <a:r>
              <a:rPr lang="en-US" sz="2000" dirty="0"/>
              <a:t>2016: (47 registrants, 9 countries, 13 nationalities), </a:t>
            </a:r>
            <a:r>
              <a:rPr lang="en-US" sz="2000" dirty="0" smtClean="0"/>
              <a:t>quite </a:t>
            </a:r>
            <a:r>
              <a:rPr lang="en-US" sz="2000" dirty="0"/>
              <a:t>good media coverage </a:t>
            </a:r>
            <a:r>
              <a:rPr lang="en-US" sz="2000" dirty="0" smtClean="0"/>
              <a:t>(TV, radio, </a:t>
            </a:r>
            <a:r>
              <a:rPr lang="en-US" sz="2000" dirty="0"/>
              <a:t>daily press)</a:t>
            </a:r>
            <a:endParaRPr lang="en-US" sz="2000" dirty="0" smtClean="0"/>
          </a:p>
          <a:p>
            <a:r>
              <a:rPr lang="en-US" sz="2000" b="1" dirty="0"/>
              <a:t>“Please feel free to convey my view of the importance of ASTERICS action in the case of CREDO: inspiration, practical know-how, valuable interpersonal exchange</a:t>
            </a:r>
            <a:r>
              <a:rPr lang="en-US" sz="2000" b="1" dirty="0" smtClean="0"/>
              <a:t>.”</a:t>
            </a:r>
          </a:p>
        </p:txBody>
      </p:sp>
      <p:sp>
        <p:nvSpPr>
          <p:cNvPr id="4" name="Date Placeholder 3"/>
          <p:cNvSpPr>
            <a:spLocks noGrp="1"/>
          </p:cNvSpPr>
          <p:nvPr>
            <p:ph type="dt" sz="half" idx="10"/>
          </p:nvPr>
        </p:nvSpPr>
        <p:spPr/>
        <p:txBody>
          <a:bodyPr/>
          <a:lstStyle/>
          <a:p>
            <a:fld id="{70B0DB5D-2964-4B8C-859D-B6457B16DB3A}" type="datetime1">
              <a:rPr lang="en-US" smtClean="0"/>
              <a:pPr/>
              <a:t>1/16/18</a:t>
            </a:fld>
            <a:endParaRPr lang="en-US" dirty="0"/>
          </a:p>
        </p:txBody>
      </p:sp>
      <p:sp>
        <p:nvSpPr>
          <p:cNvPr id="5" name="Footer Placeholder 4"/>
          <p:cNvSpPr>
            <a:spLocks noGrp="1"/>
          </p:cNvSpPr>
          <p:nvPr>
            <p:ph type="ftr" sz="quarter" idx="11"/>
          </p:nvPr>
        </p:nvSpPr>
        <p:spPr/>
        <p:txBody>
          <a:bodyPr/>
          <a:lstStyle/>
          <a:p>
            <a:r>
              <a:rPr lang="en-US" dirty="0"/>
              <a:t>APF/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12</a:t>
            </a:fld>
            <a:endParaRPr lang="en-US" dirty="0"/>
          </a:p>
        </p:txBody>
      </p:sp>
    </p:spTree>
    <p:extLst>
      <p:ext uri="{BB962C8B-B14F-4D97-AF65-F5344CB8AC3E}">
        <p14:creationId xmlns:p14="http://schemas.microsoft.com/office/powerpoint/2010/main" val="1622795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B0DB5D-2964-4B8C-859D-B6457B16DB3A}" type="datetime1">
              <a:rPr lang="en-US" smtClean="0"/>
              <a:t>1/16/18</a:t>
            </a:fld>
            <a:endParaRPr lang="en-US"/>
          </a:p>
        </p:txBody>
      </p:sp>
      <p:sp>
        <p:nvSpPr>
          <p:cNvPr id="5" name="Footer Placeholder 4"/>
          <p:cNvSpPr>
            <a:spLocks noGrp="1"/>
          </p:cNvSpPr>
          <p:nvPr>
            <p:ph type="ftr" sz="quarter" idx="11"/>
          </p:nvPr>
        </p:nvSpPr>
        <p:spPr/>
        <p:txBody>
          <a:bodyPr/>
          <a:lstStyle/>
          <a:p>
            <a:r>
              <a:rPr lang="en-US"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13</a:t>
            </a:fld>
            <a:endParaRPr lang="en-US"/>
          </a:p>
        </p:txBody>
      </p:sp>
      <p:pic>
        <p:nvPicPr>
          <p:cNvPr id="9" name="Picture 8"/>
          <p:cNvPicPr>
            <a:picLocks noChangeAspect="1"/>
          </p:cNvPicPr>
          <p:nvPr/>
        </p:nvPicPr>
        <p:blipFill>
          <a:blip r:embed="rId2"/>
          <a:stretch>
            <a:fillRect/>
          </a:stretch>
        </p:blipFill>
        <p:spPr>
          <a:xfrm>
            <a:off x="0" y="37570"/>
            <a:ext cx="9144000" cy="6820430"/>
          </a:xfrm>
          <a:prstGeom prst="rect">
            <a:avLst/>
          </a:prstGeom>
        </p:spPr>
      </p:pic>
      <p:sp>
        <p:nvSpPr>
          <p:cNvPr id="8" name="TextBox 7"/>
          <p:cNvSpPr txBox="1"/>
          <p:nvPr/>
        </p:nvSpPr>
        <p:spPr>
          <a:xfrm>
            <a:off x="0" y="6488668"/>
            <a:ext cx="6392570" cy="369332"/>
          </a:xfrm>
          <a:prstGeom prst="rect">
            <a:avLst/>
          </a:prstGeom>
          <a:noFill/>
        </p:spPr>
        <p:txBody>
          <a:bodyPr wrap="none" rtlCol="0">
            <a:spAutoFit/>
          </a:bodyPr>
          <a:lstStyle/>
          <a:p>
            <a:r>
              <a:rPr lang="en-US" dirty="0" smtClean="0"/>
              <a:t>Slide from </a:t>
            </a:r>
            <a:r>
              <a:rPr lang="en-US" dirty="0" err="1" smtClean="0"/>
              <a:t>Piotr</a:t>
            </a:r>
            <a:r>
              <a:rPr lang="en-US" dirty="0" smtClean="0"/>
              <a:t> </a:t>
            </a:r>
            <a:r>
              <a:rPr lang="en-US" dirty="0" err="1" smtClean="0"/>
              <a:t>Homola</a:t>
            </a:r>
            <a:r>
              <a:rPr lang="en-US" dirty="0" smtClean="0"/>
              <a:t>, CREDO inaugural workshop, August 2016</a:t>
            </a:r>
            <a:endParaRPr lang="en-US" dirty="0"/>
          </a:p>
        </p:txBody>
      </p:sp>
    </p:spTree>
    <p:extLst>
      <p:ext uri="{BB962C8B-B14F-4D97-AF65-F5344CB8AC3E}">
        <p14:creationId xmlns:p14="http://schemas.microsoft.com/office/powerpoint/2010/main" val="2708099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B0DB5D-2964-4B8C-859D-B6457B16DB3A}" type="datetime1">
              <a:rPr lang="en-US" smtClean="0"/>
              <a:t>1/16/18</a:t>
            </a:fld>
            <a:endParaRPr lang="en-US"/>
          </a:p>
        </p:txBody>
      </p:sp>
      <p:sp>
        <p:nvSpPr>
          <p:cNvPr id="5" name="Footer Placeholder 4"/>
          <p:cNvSpPr>
            <a:spLocks noGrp="1"/>
          </p:cNvSpPr>
          <p:nvPr>
            <p:ph type="ftr" sz="quarter" idx="11"/>
          </p:nvPr>
        </p:nvSpPr>
        <p:spPr/>
        <p:txBody>
          <a:bodyPr/>
          <a:lstStyle/>
          <a:p>
            <a:r>
              <a:rPr lang="en-US"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14</a:t>
            </a:fld>
            <a:endParaRPr lang="en-US"/>
          </a:p>
        </p:txBody>
      </p:sp>
      <p:pic>
        <p:nvPicPr>
          <p:cNvPr id="7" name="Picture 6"/>
          <p:cNvPicPr>
            <a:picLocks noChangeAspect="1"/>
          </p:cNvPicPr>
          <p:nvPr/>
        </p:nvPicPr>
        <p:blipFill>
          <a:blip r:embed="rId2"/>
          <a:stretch>
            <a:fillRect/>
          </a:stretch>
        </p:blipFill>
        <p:spPr>
          <a:xfrm>
            <a:off x="0" y="44568"/>
            <a:ext cx="9144000" cy="6855110"/>
          </a:xfrm>
          <a:prstGeom prst="rect">
            <a:avLst/>
          </a:prstGeom>
        </p:spPr>
      </p:pic>
      <p:sp>
        <p:nvSpPr>
          <p:cNvPr id="8" name="TextBox 7"/>
          <p:cNvSpPr txBox="1"/>
          <p:nvPr/>
        </p:nvSpPr>
        <p:spPr>
          <a:xfrm>
            <a:off x="0" y="6488668"/>
            <a:ext cx="6392570" cy="369332"/>
          </a:xfrm>
          <a:prstGeom prst="rect">
            <a:avLst/>
          </a:prstGeom>
          <a:noFill/>
        </p:spPr>
        <p:txBody>
          <a:bodyPr wrap="none" rtlCol="0">
            <a:spAutoFit/>
          </a:bodyPr>
          <a:lstStyle/>
          <a:p>
            <a:r>
              <a:rPr lang="en-US" dirty="0" smtClean="0"/>
              <a:t>Slide from </a:t>
            </a:r>
            <a:r>
              <a:rPr lang="en-US" dirty="0" err="1" smtClean="0"/>
              <a:t>Piotr</a:t>
            </a:r>
            <a:r>
              <a:rPr lang="en-US" dirty="0" smtClean="0"/>
              <a:t> </a:t>
            </a:r>
            <a:r>
              <a:rPr lang="en-US" dirty="0" err="1" smtClean="0"/>
              <a:t>Homola</a:t>
            </a:r>
            <a:r>
              <a:rPr lang="en-US" dirty="0" smtClean="0"/>
              <a:t>, CREDO inaugural workshop, August 2016</a:t>
            </a:r>
            <a:endParaRPr lang="en-US" dirty="0"/>
          </a:p>
        </p:txBody>
      </p:sp>
    </p:spTree>
    <p:extLst>
      <p:ext uri="{BB962C8B-B14F-4D97-AF65-F5344CB8AC3E}">
        <p14:creationId xmlns:p14="http://schemas.microsoft.com/office/powerpoint/2010/main" val="3231423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Hunters</a:t>
            </a:r>
            <a:endParaRPr lang="en-US" dirty="0"/>
          </a:p>
        </p:txBody>
      </p:sp>
      <p:sp>
        <p:nvSpPr>
          <p:cNvPr id="3" name="Content Placeholder 2"/>
          <p:cNvSpPr>
            <a:spLocks noGrp="1"/>
          </p:cNvSpPr>
          <p:nvPr>
            <p:ph idx="1"/>
          </p:nvPr>
        </p:nvSpPr>
        <p:spPr/>
        <p:txBody>
          <a:bodyPr/>
          <a:lstStyle/>
          <a:p>
            <a:r>
              <a:rPr lang="en-US" dirty="0" smtClean="0"/>
              <a:t>Lead: Lucy </a:t>
            </a:r>
            <a:r>
              <a:rPr lang="en-US" dirty="0" err="1" smtClean="0"/>
              <a:t>Forston</a:t>
            </a:r>
            <a:r>
              <a:rPr lang="en-US" dirty="0" smtClean="0"/>
              <a:t>, CTA</a:t>
            </a:r>
          </a:p>
          <a:p>
            <a:r>
              <a:rPr lang="en-US" dirty="0" smtClean="0"/>
              <a:t>Science goal: detect fainter Cherenkov events by visual classification</a:t>
            </a:r>
          </a:p>
          <a:p>
            <a:r>
              <a:rPr lang="en-US" dirty="0" smtClean="0"/>
              <a:t>Activity: classify hadron vs. photon events in the CTA telescopes, morphologically and in the time domain; apply first to simulations and to e.g. HESS</a:t>
            </a:r>
          </a:p>
          <a:p>
            <a:endParaRPr lang="en-US" dirty="0"/>
          </a:p>
        </p:txBody>
      </p:sp>
      <p:sp>
        <p:nvSpPr>
          <p:cNvPr id="4" name="Date Placeholder 3"/>
          <p:cNvSpPr>
            <a:spLocks noGrp="1"/>
          </p:cNvSpPr>
          <p:nvPr>
            <p:ph type="dt" sz="half" idx="10"/>
          </p:nvPr>
        </p:nvSpPr>
        <p:spPr/>
        <p:txBody>
          <a:bodyPr/>
          <a:lstStyle/>
          <a:p>
            <a:fld id="{70B0DB5D-2964-4B8C-859D-B6457B16DB3A}" type="datetime1">
              <a:rPr lang="en-US"/>
              <a:pPr/>
              <a:t>1/16/18</a:t>
            </a:fld>
            <a:endParaRPr lang="en-US" dirty="0"/>
          </a:p>
        </p:txBody>
      </p:sp>
      <p:sp>
        <p:nvSpPr>
          <p:cNvPr id="5" name="Footer Placeholder 4"/>
          <p:cNvSpPr>
            <a:spLocks noGrp="1"/>
          </p:cNvSpPr>
          <p:nvPr>
            <p:ph type="ftr" sz="quarter" idx="11"/>
          </p:nvPr>
        </p:nvSpPr>
        <p:spPr/>
        <p:txBody>
          <a:bodyPr/>
          <a:lstStyle/>
          <a:p>
            <a:r>
              <a:rPr lang="en-US" dirty="0"/>
              <a:t>APF/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15</a:t>
            </a:fld>
            <a:endParaRPr lang="en-US"/>
          </a:p>
        </p:txBody>
      </p:sp>
    </p:spTree>
    <p:extLst>
      <p:ext uri="{BB962C8B-B14F-4D97-AF65-F5344CB8AC3E}">
        <p14:creationId xmlns:p14="http://schemas.microsoft.com/office/powerpoint/2010/main" val="1210409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1492"/>
          <a:stretch/>
        </p:blipFill>
        <p:spPr>
          <a:xfrm>
            <a:off x="-3795" y="269520"/>
            <a:ext cx="9144000" cy="5058201"/>
          </a:xfrm>
          <a:prstGeom prst="rect">
            <a:avLst/>
          </a:prstGeom>
        </p:spPr>
      </p:pic>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70B0DB5D-2964-4B8C-859D-B6457B16DB3A}" type="datetime1">
              <a:rPr lang="en-US"/>
              <a:pPr/>
              <a:t>1/16/18</a:t>
            </a:fld>
            <a:endParaRPr lang="en-US" dirty="0"/>
          </a:p>
        </p:txBody>
      </p:sp>
      <p:sp>
        <p:nvSpPr>
          <p:cNvPr id="5" name="Footer Placeholder 4"/>
          <p:cNvSpPr>
            <a:spLocks noGrp="1"/>
          </p:cNvSpPr>
          <p:nvPr>
            <p:ph type="ftr" sz="quarter" idx="11"/>
          </p:nvPr>
        </p:nvSpPr>
        <p:spPr/>
        <p:txBody>
          <a:bodyPr/>
          <a:lstStyle/>
          <a:p>
            <a:r>
              <a:rPr lang="en-US" dirty="0"/>
              <a:t>APF/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16</a:t>
            </a:fld>
            <a:endParaRPr lang="en-US"/>
          </a:p>
        </p:txBody>
      </p:sp>
      <p:sp>
        <p:nvSpPr>
          <p:cNvPr id="11" name="TextBox 10"/>
          <p:cNvSpPr txBox="1"/>
          <p:nvPr/>
        </p:nvSpPr>
        <p:spPr>
          <a:xfrm>
            <a:off x="1061219" y="5762123"/>
            <a:ext cx="7013971" cy="523220"/>
          </a:xfrm>
          <a:prstGeom prst="rect">
            <a:avLst/>
          </a:prstGeom>
          <a:noFill/>
        </p:spPr>
        <p:txBody>
          <a:bodyPr wrap="none" rtlCol="0">
            <a:spAutoFit/>
          </a:bodyPr>
          <a:lstStyle/>
          <a:p>
            <a:r>
              <a:rPr lang="en-US" sz="2800" b="1" dirty="0" smtClean="0"/>
              <a:t>1.3 million classifications in the first five days!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01183"/>
            <a:ext cx="9144000" cy="4674413"/>
          </a:xfrm>
          <a:prstGeom prst="rect">
            <a:avLst/>
          </a:prstGeom>
        </p:spPr>
      </p:pic>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7246" y="320429"/>
            <a:ext cx="8841915" cy="5230528"/>
          </a:xfrm>
        </p:spPr>
      </p:pic>
      <p:sp>
        <p:nvSpPr>
          <p:cNvPr id="10" name="Oval 9"/>
          <p:cNvSpPr/>
          <p:nvPr/>
        </p:nvSpPr>
        <p:spPr>
          <a:xfrm>
            <a:off x="2496539" y="4508055"/>
            <a:ext cx="1721893" cy="1173707"/>
          </a:xfrm>
          <a:prstGeom prst="ellipse">
            <a:avLst/>
          </a:prstGeom>
          <a:noFill/>
          <a:ln w="142875">
            <a:solidFill>
              <a:srgbClr val="C3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566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olicy areas to consider</a:t>
            </a:r>
            <a:endParaRPr lang="en-US" dirty="0"/>
          </a:p>
        </p:txBody>
      </p:sp>
      <p:sp>
        <p:nvSpPr>
          <p:cNvPr id="3" name="Content Placeholder 2"/>
          <p:cNvSpPr>
            <a:spLocks noGrp="1"/>
          </p:cNvSpPr>
          <p:nvPr>
            <p:ph idx="1"/>
          </p:nvPr>
        </p:nvSpPr>
        <p:spPr/>
        <p:txBody>
          <a:bodyPr>
            <a:noAutofit/>
          </a:bodyPr>
          <a:lstStyle/>
          <a:p>
            <a:r>
              <a:rPr lang="en-US" sz="2800" dirty="0" err="1" smtClean="0"/>
              <a:t>Zooniverse</a:t>
            </a:r>
            <a:r>
              <a:rPr lang="en-US" sz="2800" dirty="0" smtClean="0"/>
              <a:t>: data must be in public domain</a:t>
            </a:r>
          </a:p>
          <a:p>
            <a:r>
              <a:rPr lang="en-US" sz="2800" dirty="0" smtClean="0"/>
              <a:t>All crowdsourced data public after 12 months</a:t>
            </a:r>
          </a:p>
          <a:p>
            <a:r>
              <a:rPr lang="en-US" sz="2800" dirty="0" smtClean="0"/>
              <a:t>How can multi-messenger campaigns involve the non-professional community</a:t>
            </a:r>
            <a:r>
              <a:rPr lang="en-US" sz="2800" dirty="0" smtClean="0"/>
              <a:t>?</a:t>
            </a:r>
          </a:p>
          <a:p>
            <a:r>
              <a:rPr lang="en-US" sz="2800" dirty="0" smtClean="0"/>
              <a:t>How should non-professional contributors be credited in publications </a:t>
            </a:r>
            <a:r>
              <a:rPr lang="en-US" sz="2800" dirty="0" err="1" smtClean="0"/>
              <a:t>etc</a:t>
            </a:r>
            <a:r>
              <a:rPr lang="en-US" sz="2800" dirty="0" smtClean="0"/>
              <a:t>?</a:t>
            </a:r>
            <a:endParaRPr lang="en-US" sz="2800" dirty="0" smtClean="0"/>
          </a:p>
          <a:p>
            <a:r>
              <a:rPr lang="en-US" sz="2800" dirty="0" smtClean="0"/>
              <a:t>How should targets of opportunity be provided </a:t>
            </a:r>
            <a:r>
              <a:rPr lang="mr-IN" sz="2800" dirty="0" smtClean="0"/>
              <a:t>–</a:t>
            </a:r>
            <a:r>
              <a:rPr lang="en-US" sz="2800" dirty="0" smtClean="0"/>
              <a:t> managed, or just thrown over the fence?</a:t>
            </a:r>
          </a:p>
          <a:p>
            <a:endParaRPr lang="en-US" sz="2800" dirty="0"/>
          </a:p>
        </p:txBody>
      </p:sp>
      <p:sp>
        <p:nvSpPr>
          <p:cNvPr id="4" name="Date Placeholder 3"/>
          <p:cNvSpPr>
            <a:spLocks noGrp="1"/>
          </p:cNvSpPr>
          <p:nvPr>
            <p:ph type="dt" sz="half" idx="10"/>
          </p:nvPr>
        </p:nvSpPr>
        <p:spPr/>
        <p:txBody>
          <a:bodyPr/>
          <a:lstStyle/>
          <a:p>
            <a:fld id="{70B0DB5D-2964-4B8C-859D-B6457B16DB3A}" type="datetime1">
              <a:rPr lang="en-US" smtClean="0"/>
              <a:t>1/16/18</a:t>
            </a:fld>
            <a:endParaRPr lang="en-US" dirty="0"/>
          </a:p>
        </p:txBody>
      </p:sp>
      <p:sp>
        <p:nvSpPr>
          <p:cNvPr id="5" name="Footer Placeholder 4"/>
          <p:cNvSpPr>
            <a:spLocks noGrp="1"/>
          </p:cNvSpPr>
          <p:nvPr>
            <p:ph type="ftr" sz="quarter" idx="11"/>
          </p:nvPr>
        </p:nvSpPr>
        <p:spPr/>
        <p:txBody>
          <a:bodyPr/>
          <a:lstStyle/>
          <a:p>
            <a:r>
              <a:rPr lang="en-US" dirty="0"/>
              <a:t>APF/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17</a:t>
            </a:fld>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420"/>
          <a:stretch/>
        </p:blipFill>
        <p:spPr>
          <a:xfrm>
            <a:off x="0" y="1052736"/>
            <a:ext cx="9144000" cy="523376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8304" t="34203" r="24747" b="23932"/>
          <a:stretch/>
        </p:blipFill>
        <p:spPr>
          <a:xfrm>
            <a:off x="0" y="-46495"/>
            <a:ext cx="9144000" cy="647537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8305" t="21458" r="24067" b="33254"/>
          <a:stretch/>
        </p:blipFill>
        <p:spPr>
          <a:xfrm>
            <a:off x="0" y="-46495"/>
            <a:ext cx="9144000" cy="6878592"/>
          </a:xfrm>
          <a:prstGeom prst="rect">
            <a:avLst/>
          </a:prstGeom>
        </p:spPr>
      </p:pic>
    </p:spTree>
    <p:extLst>
      <p:ext uri="{BB962C8B-B14F-4D97-AF65-F5344CB8AC3E}">
        <p14:creationId xmlns:p14="http://schemas.microsoft.com/office/powerpoint/2010/main" val="12606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 final closing thought on dissemination:</a:t>
            </a:r>
            <a:endParaRPr lang="en-US" dirty="0"/>
          </a:p>
        </p:txBody>
      </p:sp>
      <p:sp>
        <p:nvSpPr>
          <p:cNvPr id="3" name="Content Placeholder 2"/>
          <p:cNvSpPr>
            <a:spLocks noGrp="1"/>
          </p:cNvSpPr>
          <p:nvPr>
            <p:ph idx="1"/>
          </p:nvPr>
        </p:nvSpPr>
        <p:spPr>
          <a:xfrm>
            <a:off x="457200" y="2727702"/>
            <a:ext cx="8229600" cy="3398461"/>
          </a:xfrm>
        </p:spPr>
        <p:txBody>
          <a:bodyPr>
            <a:normAutofit/>
          </a:bodyPr>
          <a:lstStyle/>
          <a:p>
            <a:r>
              <a:rPr lang="en-US" sz="4400" dirty="0" smtClean="0"/>
              <a:t>Should we publish these multi-messenger / multi-wavelength use cases and policy recommendations?</a:t>
            </a:r>
            <a:endParaRPr lang="en-US" sz="4400" dirty="0"/>
          </a:p>
        </p:txBody>
      </p:sp>
      <p:sp>
        <p:nvSpPr>
          <p:cNvPr id="4" name="Date Placeholder 3"/>
          <p:cNvSpPr>
            <a:spLocks noGrp="1"/>
          </p:cNvSpPr>
          <p:nvPr>
            <p:ph type="dt" sz="half" idx="10"/>
          </p:nvPr>
        </p:nvSpPr>
        <p:spPr/>
        <p:txBody>
          <a:bodyPr/>
          <a:lstStyle/>
          <a:p>
            <a:fld id="{70B0DB5D-2964-4B8C-859D-B6457B16DB3A}" type="datetime1">
              <a:rPr lang="en-US" smtClean="0"/>
              <a:t>1/17/18</a:t>
            </a:fld>
            <a:endParaRPr lang="en-US"/>
          </a:p>
        </p:txBody>
      </p:sp>
      <p:sp>
        <p:nvSpPr>
          <p:cNvPr id="5" name="Footer Placeholder 4"/>
          <p:cNvSpPr>
            <a:spLocks noGrp="1"/>
          </p:cNvSpPr>
          <p:nvPr>
            <p:ph type="ftr" sz="quarter" idx="11"/>
          </p:nvPr>
        </p:nvSpPr>
        <p:spPr/>
        <p:txBody>
          <a:bodyPr/>
          <a:lstStyle/>
          <a:p>
            <a:r>
              <a:rPr lang="en-US"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18</a:t>
            </a:fld>
            <a:endParaRPr lang="en-US"/>
          </a:p>
        </p:txBody>
      </p:sp>
    </p:spTree>
    <p:extLst>
      <p:ext uri="{BB962C8B-B14F-4D97-AF65-F5344CB8AC3E}">
        <p14:creationId xmlns:p14="http://schemas.microsoft.com/office/powerpoint/2010/main" val="113027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B0DB5D-2964-4B8C-859D-B6457B16DB3A}" type="datetime1">
              <a:rPr lang="en-US" smtClean="0"/>
              <a:t>1/17/18</a:t>
            </a:fld>
            <a:endParaRPr lang="en-US"/>
          </a:p>
        </p:txBody>
      </p:sp>
      <p:sp>
        <p:nvSpPr>
          <p:cNvPr id="5" name="Footer Placeholder 4"/>
          <p:cNvSpPr>
            <a:spLocks noGrp="1"/>
          </p:cNvSpPr>
          <p:nvPr>
            <p:ph type="ftr" sz="quarter" idx="11"/>
          </p:nvPr>
        </p:nvSpPr>
        <p:spPr/>
        <p:txBody>
          <a:bodyPr/>
          <a:lstStyle/>
          <a:p>
            <a:r>
              <a:rPr lang="en-US"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19</a:t>
            </a:fld>
            <a:endParaRPr lang="en-US"/>
          </a:p>
        </p:txBody>
      </p:sp>
      <p:sp>
        <p:nvSpPr>
          <p:cNvPr id="8" name="Rectangle 7"/>
          <p:cNvSpPr/>
          <p:nvPr/>
        </p:nvSpPr>
        <p:spPr>
          <a:xfrm>
            <a:off x="0" y="-22910"/>
            <a:ext cx="9144000" cy="68809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389" t="11695" r="30000" b="5322"/>
          <a:stretch/>
        </p:blipFill>
        <p:spPr>
          <a:xfrm>
            <a:off x="1317356" y="-22910"/>
            <a:ext cx="6183824" cy="6880910"/>
          </a:xfrm>
          <a:prstGeom prst="rect">
            <a:avLst/>
          </a:prstGeom>
        </p:spPr>
      </p:pic>
    </p:spTree>
    <p:extLst>
      <p:ext uri="{BB962C8B-B14F-4D97-AF65-F5344CB8AC3E}">
        <p14:creationId xmlns:p14="http://schemas.microsoft.com/office/powerpoint/2010/main" val="1773196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DECS</a:t>
            </a:r>
            <a:endParaRPr lang="en-US" dirty="0"/>
          </a:p>
        </p:txBody>
      </p:sp>
      <p:sp>
        <p:nvSpPr>
          <p:cNvPr id="4" name="Subtitle 7"/>
          <p:cNvSpPr txBox="1">
            <a:spLocks/>
          </p:cNvSpPr>
          <p:nvPr/>
        </p:nvSpPr>
        <p:spPr>
          <a:xfrm>
            <a:off x="277441" y="1736538"/>
            <a:ext cx="6129612" cy="12926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smtClean="0"/>
              <a:t>D</a:t>
            </a:r>
            <a:r>
              <a:rPr lang="en-US" sz="2000" dirty="0" smtClean="0"/>
              <a:t>issemination, </a:t>
            </a:r>
            <a:r>
              <a:rPr lang="en-US" sz="2000" b="1" dirty="0" smtClean="0"/>
              <a:t>E</a:t>
            </a:r>
            <a:r>
              <a:rPr lang="en-US" sz="2000" dirty="0" smtClean="0"/>
              <a:t>ngagement and </a:t>
            </a:r>
            <a:r>
              <a:rPr lang="en-US" sz="2000" b="1" dirty="0" smtClean="0"/>
              <a:t>C</a:t>
            </a:r>
            <a:r>
              <a:rPr lang="en-US" sz="2000" dirty="0" smtClean="0"/>
              <a:t>itizen </a:t>
            </a:r>
            <a:r>
              <a:rPr lang="en-US" sz="2000" b="1" dirty="0" smtClean="0"/>
              <a:t>S</a:t>
            </a:r>
            <a:r>
              <a:rPr lang="en-US" sz="2000" dirty="0" smtClean="0"/>
              <a:t>cience</a:t>
            </a:r>
            <a:endParaRPr lang="en-US" sz="2000" i="1" dirty="0"/>
          </a:p>
        </p:txBody>
      </p:sp>
      <p:sp>
        <p:nvSpPr>
          <p:cNvPr id="5" name="Content Placeholder 6"/>
          <p:cNvSpPr>
            <a:spLocks noGrp="1"/>
          </p:cNvSpPr>
          <p:nvPr>
            <p:ph idx="1"/>
          </p:nvPr>
        </p:nvSpPr>
        <p:spPr>
          <a:xfrm>
            <a:off x="277440" y="2446567"/>
            <a:ext cx="8866560" cy="2044995"/>
          </a:xfrm>
        </p:spPr>
        <p:txBody>
          <a:bodyPr>
            <a:noAutofit/>
          </a:bodyPr>
          <a:lstStyle/>
          <a:p>
            <a:r>
              <a:rPr lang="en-US" sz="2400" dirty="0" smtClean="0"/>
              <a:t>Dissemination &amp; public engagement</a:t>
            </a:r>
          </a:p>
          <a:p>
            <a:r>
              <a:rPr lang="en-US" sz="2400" dirty="0" smtClean="0"/>
              <a:t>Open ESFRI facilities to wider stakeholders through citizen science (Open Science, or ‘Science 2.0’)</a:t>
            </a:r>
          </a:p>
          <a:p>
            <a:r>
              <a:rPr lang="en-US" sz="2400" dirty="0" smtClean="0"/>
              <a:t>Audiences: scientific &amp; technical communities, academia, private industry, other public research </a:t>
            </a:r>
            <a:r>
              <a:rPr lang="en-US" sz="2400" dirty="0" err="1" smtClean="0"/>
              <a:t>centres</a:t>
            </a:r>
            <a:r>
              <a:rPr lang="en-US" sz="2400" dirty="0" smtClean="0"/>
              <a:t>, SMEs, policy makers, general public</a:t>
            </a:r>
          </a:p>
          <a:p>
            <a:r>
              <a:rPr lang="en-US" sz="2400" dirty="0" smtClean="0"/>
              <a:t>Coordinated citizen science experiments to open ESFRIs &amp; pathfinders/precursors to public</a:t>
            </a:r>
          </a:p>
          <a:p>
            <a:r>
              <a:rPr lang="en-US" sz="2400" dirty="0" smtClean="0"/>
              <a:t>Educational resources &amp; efficacy metrics</a:t>
            </a:r>
            <a:endParaRPr lang="en-US" sz="2400" dirty="0"/>
          </a:p>
        </p:txBody>
      </p:sp>
    </p:spTree>
    <p:extLst>
      <p:ext uri="{BB962C8B-B14F-4D97-AF65-F5344CB8AC3E}">
        <p14:creationId xmlns:p14="http://schemas.microsoft.com/office/powerpoint/2010/main" val="152033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Dissemination, Engagement</a:t>
            </a:r>
            <a:endParaRPr lang="en-US" dirty="0"/>
          </a:p>
        </p:txBody>
      </p:sp>
      <p:sp>
        <p:nvSpPr>
          <p:cNvPr id="3" name="Content Placeholder 2"/>
          <p:cNvSpPr>
            <a:spLocks noGrp="1"/>
          </p:cNvSpPr>
          <p:nvPr>
            <p:ph idx="1"/>
          </p:nvPr>
        </p:nvSpPr>
        <p:spPr>
          <a:xfrm>
            <a:off x="457200" y="1811416"/>
            <a:ext cx="8229600" cy="4137323"/>
          </a:xfrm>
        </p:spPr>
        <p:txBody>
          <a:bodyPr>
            <a:noAutofit/>
          </a:bodyPr>
          <a:lstStyle/>
          <a:p>
            <a:r>
              <a:rPr lang="en-US" sz="2000" dirty="0"/>
              <a:t>Press release contacts and </a:t>
            </a:r>
            <a:r>
              <a:rPr lang="en-US" sz="2000" dirty="0" smtClean="0"/>
              <a:t>machinery</a:t>
            </a:r>
            <a:endParaRPr lang="en-US" sz="2000" dirty="0"/>
          </a:p>
          <a:p>
            <a:r>
              <a:rPr lang="en-US" sz="2000" dirty="0" smtClean="0"/>
              <a:t>Website</a:t>
            </a:r>
            <a:endParaRPr lang="en-US" sz="2000" dirty="0"/>
          </a:p>
          <a:p>
            <a:r>
              <a:rPr lang="en-US" sz="2000" dirty="0"/>
              <a:t>Banners and </a:t>
            </a:r>
            <a:r>
              <a:rPr lang="en-US" sz="2000" dirty="0" smtClean="0"/>
              <a:t>brochure</a:t>
            </a:r>
            <a:endParaRPr lang="en-US" sz="2000" dirty="0" smtClean="0"/>
          </a:p>
          <a:p>
            <a:r>
              <a:rPr lang="en-US" sz="2000" dirty="0"/>
              <a:t>Newsletters </a:t>
            </a:r>
          </a:p>
          <a:p>
            <a:r>
              <a:rPr lang="en-US" sz="2000" dirty="0"/>
              <a:t>Liaising with policy </a:t>
            </a:r>
            <a:r>
              <a:rPr lang="en-US" sz="2000" dirty="0" smtClean="0"/>
              <a:t>makers:</a:t>
            </a:r>
            <a:endParaRPr lang="en-US" sz="2000" dirty="0"/>
          </a:p>
          <a:p>
            <a:pPr lvl="1"/>
            <a:r>
              <a:rPr lang="en-US" sz="1800" dirty="0"/>
              <a:t>input to EU Competitiveness Council, </a:t>
            </a:r>
            <a:r>
              <a:rPr lang="en-US" sz="1800" dirty="0" smtClean="0"/>
              <a:t>Nov </a:t>
            </a:r>
            <a:r>
              <a:rPr lang="en-US" sz="1800" dirty="0"/>
              <a:t>2015</a:t>
            </a:r>
          </a:p>
          <a:p>
            <a:pPr lvl="1"/>
            <a:r>
              <a:rPr lang="en-US" sz="1800" dirty="0"/>
              <a:t>Written evidence to UK House of Lords Select Committee enquiry </a:t>
            </a:r>
            <a:endParaRPr lang="en-US" sz="1800" dirty="0" smtClean="0"/>
          </a:p>
          <a:p>
            <a:pPr lvl="1"/>
            <a:r>
              <a:rPr lang="en-US" sz="1800" dirty="0" smtClean="0"/>
              <a:t>Aspiration to draft j</a:t>
            </a:r>
            <a:r>
              <a:rPr lang="en-US" sz="1800" dirty="0" smtClean="0"/>
              <a:t>oint </a:t>
            </a:r>
            <a:r>
              <a:rPr lang="en-US" sz="1800" dirty="0" smtClean="0"/>
              <a:t>ASTERICS / OPTICON / EUROPLANET briefing notes on impact of </a:t>
            </a:r>
            <a:r>
              <a:rPr lang="en-US" sz="1800" dirty="0" smtClean="0"/>
              <a:t>space</a:t>
            </a:r>
            <a:endParaRPr lang="en-US" sz="1800" dirty="0" smtClean="0"/>
          </a:p>
        </p:txBody>
      </p:sp>
      <p:sp>
        <p:nvSpPr>
          <p:cNvPr id="4" name="Date Placeholder 3"/>
          <p:cNvSpPr>
            <a:spLocks noGrp="1"/>
          </p:cNvSpPr>
          <p:nvPr>
            <p:ph type="dt" sz="half" idx="10"/>
          </p:nvPr>
        </p:nvSpPr>
        <p:spPr/>
        <p:txBody>
          <a:bodyPr/>
          <a:lstStyle/>
          <a:p>
            <a:r>
              <a:rPr lang="en-US" dirty="0" smtClean="0"/>
              <a:t>1/16/18</a:t>
            </a:r>
            <a:endParaRPr lang="en-US" dirty="0"/>
          </a:p>
        </p:txBody>
      </p:sp>
      <p:sp>
        <p:nvSpPr>
          <p:cNvPr id="5" name="Footer Placeholder 4"/>
          <p:cNvSpPr>
            <a:spLocks noGrp="1"/>
          </p:cNvSpPr>
          <p:nvPr>
            <p:ph type="ftr" sz="quarter" idx="11"/>
          </p:nvPr>
        </p:nvSpPr>
        <p:spPr/>
        <p:txBody>
          <a:bodyPr/>
          <a:lstStyle/>
          <a:p>
            <a:r>
              <a:rPr lang="en-US" dirty="0" smtClean="0"/>
              <a:t>APF /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3</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832"/>
            <a:ext cx="9144000" cy="4250531"/>
          </a:xfrm>
          <a:prstGeom prst="rect">
            <a:avLst/>
          </a:prstGeom>
        </p:spPr>
      </p:pic>
    </p:spTree>
    <p:extLst>
      <p:ext uri="{BB962C8B-B14F-4D97-AF65-F5344CB8AC3E}">
        <p14:creationId xmlns:p14="http://schemas.microsoft.com/office/powerpoint/2010/main" val="16604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Dissemination, Engagement</a:t>
            </a:r>
          </a:p>
        </p:txBody>
      </p:sp>
      <p:sp>
        <p:nvSpPr>
          <p:cNvPr id="4" name="Date Placeholder 3"/>
          <p:cNvSpPr>
            <a:spLocks noGrp="1"/>
          </p:cNvSpPr>
          <p:nvPr>
            <p:ph type="dt" sz="half" idx="10"/>
          </p:nvPr>
        </p:nvSpPr>
        <p:spPr/>
        <p:txBody>
          <a:bodyPr/>
          <a:lstStyle/>
          <a:p>
            <a:r>
              <a:rPr lang="en-US" dirty="0" smtClean="0"/>
              <a:t>1/16/18</a:t>
            </a:r>
            <a:endParaRPr lang="en-US" dirty="0"/>
          </a:p>
        </p:txBody>
      </p:sp>
      <p:sp>
        <p:nvSpPr>
          <p:cNvPr id="5" name="Footer Placeholder 4"/>
          <p:cNvSpPr>
            <a:spLocks noGrp="1"/>
          </p:cNvSpPr>
          <p:nvPr>
            <p:ph type="ftr" sz="quarter" idx="11"/>
          </p:nvPr>
        </p:nvSpPr>
        <p:spPr/>
        <p:txBody>
          <a:bodyPr/>
          <a:lstStyle/>
          <a:p>
            <a:r>
              <a:rPr lang="en-US" dirty="0" smtClean="0"/>
              <a:t>APF /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4</a:t>
            </a:fld>
            <a:endParaRPr lang="en-US"/>
          </a:p>
        </p:txBody>
      </p:sp>
      <p:pic>
        <p:nvPicPr>
          <p:cNvPr id="9" name="Picture 8" descr="Asterics brochure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285" y="1916631"/>
            <a:ext cx="3190494" cy="4439920"/>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0239"/>
            <a:ext cx="9144000" cy="5226111"/>
          </a:xfrm>
          <a:prstGeom prst="rect">
            <a:avLst/>
          </a:prstGeom>
        </p:spPr>
      </p:pic>
    </p:spTree>
    <p:extLst>
      <p:ext uri="{BB962C8B-B14F-4D97-AF65-F5344CB8AC3E}">
        <p14:creationId xmlns:p14="http://schemas.microsoft.com/office/powerpoint/2010/main" val="18548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B0DB5D-2964-4B8C-859D-B6457B16DB3A}" type="datetime1">
              <a:rPr lang="en-US" smtClean="0"/>
              <a:t>1/16/18</a:t>
            </a:fld>
            <a:endParaRPr lang="en-US"/>
          </a:p>
        </p:txBody>
      </p:sp>
      <p:sp>
        <p:nvSpPr>
          <p:cNvPr id="5" name="Footer Placeholder 4"/>
          <p:cNvSpPr>
            <a:spLocks noGrp="1"/>
          </p:cNvSpPr>
          <p:nvPr>
            <p:ph type="ftr" sz="quarter" idx="11"/>
          </p:nvPr>
        </p:nvSpPr>
        <p:spPr/>
        <p:txBody>
          <a:bodyPr/>
          <a:lstStyle/>
          <a:p>
            <a:r>
              <a:rPr lang="en-US" dirty="0" smtClean="0"/>
              <a:t>APF /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5</a:t>
            </a:fld>
            <a:endParaRPr lang="en-US"/>
          </a:p>
        </p:txBody>
      </p:sp>
      <p:pic>
        <p:nvPicPr>
          <p:cNvPr id="3"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1267530"/>
            <a:ext cx="8128000" cy="4572000"/>
          </a:xfrm>
          <a:prstGeom prst="rect">
            <a:avLst/>
          </a:prstGeom>
        </p:spPr>
      </p:pic>
    </p:spTree>
    <p:extLst>
      <p:ext uri="{BB962C8B-B14F-4D97-AF65-F5344CB8AC3E}">
        <p14:creationId xmlns:p14="http://schemas.microsoft.com/office/powerpoint/2010/main" val="105801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00079" y="1741908"/>
            <a:ext cx="7962924" cy="4819245"/>
          </a:xfrm>
          <a:prstGeom prst="rect">
            <a:avLst/>
          </a:prstGeom>
        </p:spPr>
      </p:pic>
      <p:sp>
        <p:nvSpPr>
          <p:cNvPr id="2" name="Title 1"/>
          <p:cNvSpPr>
            <a:spLocks noGrp="1"/>
          </p:cNvSpPr>
          <p:nvPr>
            <p:ph type="title"/>
          </p:nvPr>
        </p:nvSpPr>
        <p:spPr/>
        <p:txBody>
          <a:bodyPr/>
          <a:lstStyle/>
          <a:p>
            <a:r>
              <a:rPr lang="en-US" dirty="0" smtClean="0"/>
              <a:t>Citizen Science</a:t>
            </a:r>
            <a:endParaRPr lang="en-US" dirty="0"/>
          </a:p>
        </p:txBody>
      </p:sp>
      <p:sp>
        <p:nvSpPr>
          <p:cNvPr id="5" name="TextBox 4"/>
          <p:cNvSpPr txBox="1"/>
          <p:nvPr/>
        </p:nvSpPr>
        <p:spPr>
          <a:xfrm>
            <a:off x="0" y="6347851"/>
            <a:ext cx="9144000" cy="400110"/>
          </a:xfrm>
          <a:prstGeom prst="rect">
            <a:avLst/>
          </a:prstGeom>
          <a:noFill/>
        </p:spPr>
        <p:txBody>
          <a:bodyPr wrap="square" rtlCol="0">
            <a:spAutoFit/>
          </a:bodyPr>
          <a:lstStyle/>
          <a:p>
            <a:r>
              <a:rPr lang="en-US" sz="2000" dirty="0">
                <a:solidFill>
                  <a:schemeClr val="bg1">
                    <a:lumMod val="50000"/>
                  </a:schemeClr>
                </a:solidFill>
              </a:rPr>
              <a:t>http</a:t>
            </a:r>
            <a:r>
              <a:rPr lang="en-US" sz="2000" dirty="0" smtClean="0">
                <a:solidFill>
                  <a:schemeClr val="bg1">
                    <a:lumMod val="50000"/>
                  </a:schemeClr>
                </a:solidFill>
              </a:rPr>
              <a:t>://oi-</a:t>
            </a:r>
            <a:r>
              <a:rPr lang="en-US" sz="2000" dirty="0" err="1" smtClean="0">
                <a:solidFill>
                  <a:schemeClr val="bg1">
                    <a:lumMod val="50000"/>
                  </a:schemeClr>
                </a:solidFill>
              </a:rPr>
              <a:t>net.eu</a:t>
            </a:r>
            <a:r>
              <a:rPr lang="en-US" sz="2000" dirty="0" smtClean="0">
                <a:solidFill>
                  <a:schemeClr val="bg1">
                    <a:lumMod val="50000"/>
                  </a:schemeClr>
                </a:solidFill>
              </a:rPr>
              <a:t>/</a:t>
            </a:r>
            <a:endParaRPr lang="en-US" sz="2000" dirty="0">
              <a:solidFill>
                <a:schemeClr val="bg1">
                  <a:lumMod val="50000"/>
                </a:schemeClr>
              </a:solidFill>
            </a:endParaRPr>
          </a:p>
        </p:txBody>
      </p:sp>
      <p:sp>
        <p:nvSpPr>
          <p:cNvPr id="3" name="TextBox 2"/>
          <p:cNvSpPr txBox="1"/>
          <p:nvPr/>
        </p:nvSpPr>
        <p:spPr>
          <a:xfrm rot="19325331">
            <a:off x="1291014" y="3502975"/>
            <a:ext cx="6671698" cy="707886"/>
          </a:xfrm>
          <a:prstGeom prst="rect">
            <a:avLst/>
          </a:prstGeom>
          <a:solidFill>
            <a:schemeClr val="bg1">
              <a:alpha val="38000"/>
            </a:schemeClr>
          </a:solidFill>
        </p:spPr>
        <p:txBody>
          <a:bodyPr wrap="none" rtlCol="0">
            <a:spAutoFit/>
          </a:bodyPr>
          <a:lstStyle/>
          <a:p>
            <a:r>
              <a:rPr lang="en-US" sz="4000" dirty="0" smtClean="0"/>
              <a:t>Citizen Science is not outreach!</a:t>
            </a:r>
            <a:endParaRPr lang="en-US" sz="4000" dirty="0"/>
          </a:p>
        </p:txBody>
      </p:sp>
    </p:spTree>
    <p:extLst>
      <p:ext uri="{BB962C8B-B14F-4D97-AF65-F5344CB8AC3E}">
        <p14:creationId xmlns:p14="http://schemas.microsoft.com/office/powerpoint/2010/main" val="29787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3727"/>
            <a:ext cx="8229600" cy="864096"/>
          </a:xfrm>
        </p:spPr>
        <p:txBody>
          <a:bodyPr/>
          <a:lstStyle/>
          <a:p>
            <a:r>
              <a:rPr lang="en-GB" dirty="0" smtClean="0"/>
              <a:t>The case for crowdsourcing</a:t>
            </a:r>
            <a:endParaRPr lang="en-GB" dirty="0"/>
          </a:p>
        </p:txBody>
      </p:sp>
      <p:sp>
        <p:nvSpPr>
          <p:cNvPr id="4" name="Date Placeholder 3"/>
          <p:cNvSpPr>
            <a:spLocks noGrp="1"/>
          </p:cNvSpPr>
          <p:nvPr>
            <p:ph type="dt" sz="half" idx="10"/>
          </p:nvPr>
        </p:nvSpPr>
        <p:spPr/>
        <p:txBody>
          <a:bodyPr/>
          <a:lstStyle/>
          <a:p>
            <a:fld id="{70B0DB5D-2964-4B8C-859D-B6457B16DB3A}" type="datetime1">
              <a:rPr lang="en-US" smtClean="0"/>
              <a:t>1/16/18</a:t>
            </a:fld>
            <a:endParaRPr lang="en-US"/>
          </a:p>
        </p:txBody>
      </p:sp>
      <p:sp>
        <p:nvSpPr>
          <p:cNvPr id="5" name="Footer Placeholder 4"/>
          <p:cNvSpPr>
            <a:spLocks noGrp="1"/>
          </p:cNvSpPr>
          <p:nvPr>
            <p:ph type="ftr" sz="quarter" idx="11"/>
          </p:nvPr>
        </p:nvSpPr>
        <p:spPr/>
        <p:txBody>
          <a:bodyPr/>
          <a:lstStyle/>
          <a:p>
            <a:r>
              <a:rPr lang="en-US" dirty="0" smtClean="0"/>
              <a:t>APF/ Nice</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7</a:t>
            </a:fld>
            <a:endParaRPr lang="en-US"/>
          </a:p>
        </p:txBody>
      </p:sp>
      <p:sp>
        <p:nvSpPr>
          <p:cNvPr id="9" name="TextBox 8"/>
          <p:cNvSpPr txBox="1"/>
          <p:nvPr/>
        </p:nvSpPr>
        <p:spPr>
          <a:xfrm>
            <a:off x="7467579" y="6413698"/>
            <a:ext cx="1676421" cy="307777"/>
          </a:xfrm>
          <a:prstGeom prst="rect">
            <a:avLst/>
          </a:prstGeom>
          <a:noFill/>
        </p:spPr>
        <p:txBody>
          <a:bodyPr wrap="none" rtlCol="0">
            <a:spAutoFit/>
          </a:bodyPr>
          <a:lstStyle/>
          <a:p>
            <a:r>
              <a:rPr lang="en-GB" sz="1400" dirty="0" smtClean="0">
                <a:solidFill>
                  <a:schemeClr val="bg2">
                    <a:lumMod val="50000"/>
                  </a:schemeClr>
                </a:solidFill>
              </a:rPr>
              <a:t>Slide from L. </a:t>
            </a:r>
            <a:r>
              <a:rPr lang="en-GB" sz="1400" dirty="0" err="1" smtClean="0">
                <a:solidFill>
                  <a:schemeClr val="bg2">
                    <a:lumMod val="50000"/>
                  </a:schemeClr>
                </a:solidFill>
              </a:rPr>
              <a:t>Forston</a:t>
            </a:r>
            <a:endParaRPr lang="en-GB" sz="1400" dirty="0">
              <a:solidFill>
                <a:schemeClr val="bg2">
                  <a:lumMod val="50000"/>
                </a:schemeClr>
              </a:solidFill>
            </a:endParaRPr>
          </a:p>
        </p:txBody>
      </p:sp>
    </p:spTree>
    <p:extLst>
      <p:ext uri="{BB962C8B-B14F-4D97-AF65-F5344CB8AC3E}">
        <p14:creationId xmlns:p14="http://schemas.microsoft.com/office/powerpoint/2010/main" val="1567023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case for crowdsourcing</a:t>
            </a:r>
            <a:endParaRPr lang="en-GB" dirty="0"/>
          </a:p>
        </p:txBody>
      </p:sp>
      <p:sp>
        <p:nvSpPr>
          <p:cNvPr id="4" name="Date Placeholder 3"/>
          <p:cNvSpPr>
            <a:spLocks noGrp="1"/>
          </p:cNvSpPr>
          <p:nvPr>
            <p:ph type="dt" sz="half" idx="10"/>
          </p:nvPr>
        </p:nvSpPr>
        <p:spPr/>
        <p:txBody>
          <a:bodyPr/>
          <a:lstStyle/>
          <a:p>
            <a:fld id="{70B0DB5D-2964-4B8C-859D-B6457B16DB3A}" type="datetime1">
              <a:rPr lang="en-US" smtClean="0"/>
              <a:t>1/16/18</a:t>
            </a:fld>
            <a:endParaRPr lang="en-US"/>
          </a:p>
        </p:txBody>
      </p:sp>
      <p:sp>
        <p:nvSpPr>
          <p:cNvPr id="5" name="Footer Placeholder 4"/>
          <p:cNvSpPr>
            <a:spLocks noGrp="1"/>
          </p:cNvSpPr>
          <p:nvPr>
            <p:ph type="ftr" sz="quarter" idx="11"/>
          </p:nvPr>
        </p:nvSpPr>
        <p:spPr/>
        <p:txBody>
          <a:bodyPr/>
          <a:lstStyle/>
          <a:p>
            <a:r>
              <a:rPr lang="en-US"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7467579" y="6413698"/>
            <a:ext cx="1676421" cy="307777"/>
          </a:xfrm>
          <a:prstGeom prst="rect">
            <a:avLst/>
          </a:prstGeom>
          <a:noFill/>
        </p:spPr>
        <p:txBody>
          <a:bodyPr wrap="none" rtlCol="0">
            <a:spAutoFit/>
          </a:bodyPr>
          <a:lstStyle/>
          <a:p>
            <a:r>
              <a:rPr lang="en-GB" sz="1400" dirty="0" smtClean="0">
                <a:solidFill>
                  <a:schemeClr val="bg2">
                    <a:lumMod val="50000"/>
                  </a:schemeClr>
                </a:solidFill>
              </a:rPr>
              <a:t>Slide from L. </a:t>
            </a:r>
            <a:r>
              <a:rPr lang="en-GB" sz="1400" dirty="0" err="1" smtClean="0">
                <a:solidFill>
                  <a:schemeClr val="bg2">
                    <a:lumMod val="50000"/>
                  </a:schemeClr>
                </a:solidFill>
              </a:rPr>
              <a:t>Forston</a:t>
            </a:r>
            <a:endParaRPr lang="en-GB" sz="1400" dirty="0">
              <a:solidFill>
                <a:schemeClr val="bg2">
                  <a:lumMod val="50000"/>
                </a:schemeClr>
              </a:solidFill>
            </a:endParaRPr>
          </a:p>
        </p:txBody>
      </p:sp>
      <p:sp>
        <p:nvSpPr>
          <p:cNvPr id="3" name="Rectangle 2"/>
          <p:cNvSpPr/>
          <p:nvPr/>
        </p:nvSpPr>
        <p:spPr>
          <a:xfrm>
            <a:off x="0" y="1292088"/>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6505" y="3120888"/>
            <a:ext cx="9144000" cy="1153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0" y="4334274"/>
            <a:ext cx="9144000" cy="125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6505" y="5545814"/>
            <a:ext cx="9144000" cy="125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34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70B0DB5D-2964-4B8C-859D-B6457B16DB3A}" type="datetime1">
              <a:rPr lang="en-US" smtClean="0"/>
              <a:t>1/16/18</a:t>
            </a:fld>
            <a:endParaRPr lang="en-US"/>
          </a:p>
        </p:txBody>
      </p:sp>
      <p:sp>
        <p:nvSpPr>
          <p:cNvPr id="5" name="Footer Placeholder 4"/>
          <p:cNvSpPr>
            <a:spLocks noGrp="1"/>
          </p:cNvSpPr>
          <p:nvPr>
            <p:ph type="ftr" sz="quarter" idx="11"/>
          </p:nvPr>
        </p:nvSpPr>
        <p:spPr/>
        <p:txBody>
          <a:bodyPr/>
          <a:lstStyle/>
          <a:p>
            <a:r>
              <a:rPr lang="en-US" smtClean="0"/>
              <a:t>AGA / Amsterdam</a:t>
            </a:r>
            <a:endParaRPr lang="en-US" dirty="0"/>
          </a:p>
        </p:txBody>
      </p:sp>
      <p:sp>
        <p:nvSpPr>
          <p:cNvPr id="6" name="Slide Number Placeholder 5"/>
          <p:cNvSpPr>
            <a:spLocks noGrp="1"/>
          </p:cNvSpPr>
          <p:nvPr>
            <p:ph type="sldNum" sz="quarter" idx="12"/>
          </p:nvPr>
        </p:nvSpPr>
        <p:spPr/>
        <p:txBody>
          <a:bodyPr/>
          <a:lstStyle/>
          <a:p>
            <a:fld id="{D74B269A-82B5-4A44-BF6B-85C5902E589A}" type="slidenum">
              <a:rPr lang="en-US" smtClean="0"/>
              <a:t>9</a:t>
            </a:fld>
            <a:endParaRPr lang="en-US"/>
          </a:p>
        </p:txBody>
      </p:sp>
      <p:pic>
        <p:nvPicPr>
          <p:cNvPr id="7" name="Picture 6"/>
          <p:cNvPicPr>
            <a:picLocks noChangeAspect="1"/>
          </p:cNvPicPr>
          <p:nvPr/>
        </p:nvPicPr>
        <p:blipFill>
          <a:blip r:embed="rId2"/>
          <a:stretch>
            <a:fillRect/>
          </a:stretch>
        </p:blipFill>
        <p:spPr>
          <a:xfrm>
            <a:off x="2126226" y="0"/>
            <a:ext cx="4891548" cy="6858000"/>
          </a:xfrm>
          <a:prstGeom prst="rect">
            <a:avLst/>
          </a:prstGeom>
        </p:spPr>
      </p:pic>
      <p:sp>
        <p:nvSpPr>
          <p:cNvPr id="8" name="TextBox 7"/>
          <p:cNvSpPr txBox="1"/>
          <p:nvPr/>
        </p:nvSpPr>
        <p:spPr>
          <a:xfrm>
            <a:off x="258417" y="5724939"/>
            <a:ext cx="1303562" cy="369332"/>
          </a:xfrm>
          <a:prstGeom prst="rect">
            <a:avLst/>
          </a:prstGeom>
          <a:noFill/>
        </p:spPr>
        <p:txBody>
          <a:bodyPr wrap="none" rtlCol="0">
            <a:spAutoFit/>
          </a:bodyPr>
          <a:lstStyle/>
          <a:p>
            <a:r>
              <a:rPr lang="en-GB" dirty="0" smtClean="0">
                <a:solidFill>
                  <a:schemeClr val="bg2">
                    <a:lumMod val="75000"/>
                  </a:schemeClr>
                </a:solidFill>
              </a:rPr>
              <a:t>NASA APOD</a:t>
            </a:r>
            <a:endParaRPr lang="en-GB" dirty="0">
              <a:solidFill>
                <a:schemeClr val="bg2">
                  <a:lumMod val="75000"/>
                </a:schemeClr>
              </a:solidFill>
            </a:endParaRPr>
          </a:p>
        </p:txBody>
      </p:sp>
    </p:spTree>
    <p:extLst>
      <p:ext uri="{BB962C8B-B14F-4D97-AF65-F5344CB8AC3E}">
        <p14:creationId xmlns:p14="http://schemas.microsoft.com/office/powerpoint/2010/main" val="800581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4844</TotalTime>
  <Words>828</Words>
  <Application>Microsoft Macintosh PowerPoint</Application>
  <PresentationFormat>On-screen Show (4:3)</PresentationFormat>
  <Paragraphs>120</Paragraphs>
  <Slides>19</Slides>
  <Notes>7</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Century Gothic</vt:lpstr>
      <vt:lpstr>Helvetica Neue</vt:lpstr>
      <vt:lpstr>Lucida Grande</vt:lpstr>
      <vt:lpstr>Mangal</vt:lpstr>
      <vt:lpstr>Arial</vt:lpstr>
      <vt:lpstr>Office Theme</vt:lpstr>
      <vt:lpstr>Dissemination, Engagement and Citizen Science</vt:lpstr>
      <vt:lpstr>DECS</vt:lpstr>
      <vt:lpstr>Dissemination, Engagement</vt:lpstr>
      <vt:lpstr>Dissemination, Engagement</vt:lpstr>
      <vt:lpstr>PowerPoint Presentation</vt:lpstr>
      <vt:lpstr>Citizen Science</vt:lpstr>
      <vt:lpstr>The case for crowdsourcing</vt:lpstr>
      <vt:lpstr>The case for crowdsourcing</vt:lpstr>
      <vt:lpstr>PowerPoint Presentation</vt:lpstr>
      <vt:lpstr>Citizen Science</vt:lpstr>
      <vt:lpstr>Deblending slitless spectra</vt:lpstr>
      <vt:lpstr>CREDO: Cosmic Ray Extremely Distributed Observatory</vt:lpstr>
      <vt:lpstr>PowerPoint Presentation</vt:lpstr>
      <vt:lpstr>PowerPoint Presentation</vt:lpstr>
      <vt:lpstr>Muon Hunters</vt:lpstr>
      <vt:lpstr>PowerPoint Presentation</vt:lpstr>
      <vt:lpstr>Policy areas to consider</vt:lpstr>
      <vt:lpstr>One final closing thought on dissemination:</vt:lpstr>
      <vt:lpstr>PowerPoint Presentation</vt:lpstr>
    </vt:vector>
  </TitlesOfParts>
  <Company>home</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dc:creator>
  <cp:lastModifiedBy>Stephen.Serjeant</cp:lastModifiedBy>
  <cp:revision>108</cp:revision>
  <dcterms:created xsi:type="dcterms:W3CDTF">2015-06-13T09:04:23Z</dcterms:created>
  <dcterms:modified xsi:type="dcterms:W3CDTF">2018-01-17T16:14:35Z</dcterms:modified>
</cp:coreProperties>
</file>